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8" r:id="rId2"/>
    <p:sldId id="340" r:id="rId3"/>
    <p:sldId id="341" r:id="rId4"/>
    <p:sldId id="335" r:id="rId5"/>
    <p:sldId id="353" r:id="rId6"/>
    <p:sldId id="352" r:id="rId7"/>
    <p:sldId id="354" r:id="rId8"/>
    <p:sldId id="355" r:id="rId9"/>
    <p:sldId id="356" r:id="rId10"/>
    <p:sldId id="358" r:id="rId11"/>
    <p:sldId id="357" r:id="rId12"/>
    <p:sldId id="349" r:id="rId13"/>
    <p:sldId id="350" r:id="rId14"/>
    <p:sldId id="359" r:id="rId15"/>
    <p:sldId id="360" r:id="rId16"/>
    <p:sldId id="351" r:id="rId17"/>
    <p:sldId id="33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331FB436-140A-4C14-A733-B30185D5ABEA}">
          <p14:sldIdLst>
            <p14:sldId id="338"/>
            <p14:sldId id="340"/>
            <p14:sldId id="341"/>
            <p14:sldId id="335"/>
            <p14:sldId id="353"/>
            <p14:sldId id="352"/>
            <p14:sldId id="354"/>
            <p14:sldId id="355"/>
            <p14:sldId id="356"/>
            <p14:sldId id="358"/>
            <p14:sldId id="357"/>
            <p14:sldId id="349"/>
            <p14:sldId id="350"/>
            <p14:sldId id="359"/>
            <p14:sldId id="360"/>
            <p14:sldId id="351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2532" userDrawn="1">
          <p15:clr>
            <a:srgbClr val="A4A3A4"/>
          </p15:clr>
        </p15:guide>
        <p15:guide id="5" orient="horz" pos="180" userDrawn="1">
          <p15:clr>
            <a:srgbClr val="A4A3A4"/>
          </p15:clr>
        </p15:guide>
        <p15:guide id="6" orient="horz" pos="372" userDrawn="1">
          <p15:clr>
            <a:srgbClr val="A4A3A4"/>
          </p15:clr>
        </p15:guide>
        <p15:guide id="7" orient="horz" pos="468" userDrawn="1">
          <p15:clr>
            <a:srgbClr val="A4A3A4"/>
          </p15:clr>
        </p15:guide>
        <p15:guide id="8" orient="horz" pos="564" userDrawn="1">
          <p15:clr>
            <a:srgbClr val="A4A3A4"/>
          </p15:clr>
        </p15:guide>
        <p15:guide id="9" pos="5472" userDrawn="1">
          <p15:clr>
            <a:srgbClr val="A4A3A4"/>
          </p15:clr>
        </p15:guide>
        <p15:guide id="10" orient="horz" pos="804" userDrawn="1">
          <p15:clr>
            <a:srgbClr val="A4A3A4"/>
          </p15:clr>
        </p15:guide>
        <p15:guide id="11" orient="horz" pos="2868" userDrawn="1">
          <p15:clr>
            <a:srgbClr val="A4A3A4"/>
          </p15:clr>
        </p15:guide>
        <p15:guide id="12" pos="1248" userDrawn="1">
          <p15:clr>
            <a:srgbClr val="A4A3A4"/>
          </p15:clr>
        </p15:guide>
        <p15:guide id="13" orient="horz" pos="756" userDrawn="1">
          <p15:clr>
            <a:srgbClr val="A4A3A4"/>
          </p15:clr>
        </p15:guide>
        <p15:guide id="14" orient="horz" pos="3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A9"/>
    <a:srgbClr val="5EA6A6"/>
    <a:srgbClr val="92C3C3"/>
    <a:srgbClr val="3FD5BA"/>
    <a:srgbClr val="F8D35E"/>
    <a:srgbClr val="F47264"/>
    <a:srgbClr val="7CC8EC"/>
    <a:srgbClr val="8F8FBF"/>
    <a:srgbClr val="90B6C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>
      <p:cViewPr varScale="1">
        <p:scale>
          <a:sx n="159" d="100"/>
          <a:sy n="159" d="100"/>
        </p:scale>
        <p:origin x="184" y="296"/>
      </p:cViewPr>
      <p:guideLst>
        <p:guide orient="horz" pos="1620"/>
        <p:guide pos="240"/>
        <p:guide orient="horz" pos="1956"/>
        <p:guide orient="horz" pos="2532"/>
        <p:guide orient="horz" pos="180"/>
        <p:guide orient="horz" pos="372"/>
        <p:guide orient="horz" pos="468"/>
        <p:guide orient="horz" pos="564"/>
        <p:guide pos="5472"/>
        <p:guide orient="horz" pos="804"/>
        <p:guide orient="horz" pos="2868"/>
        <p:guide pos="1248"/>
        <p:guide orient="horz" pos="756"/>
        <p:guide orient="horz" pos="3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690B-E70F-43A8-9533-028713097C9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17E7E-8DCC-457E-9494-918AA9989FF1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200" dirty="0">
              <a:latin typeface="Source Sans Pro" pitchFamily="34" charset="0"/>
            </a:rPr>
            <a:t>Parking instances</a:t>
          </a:r>
        </a:p>
      </dgm:t>
    </dgm:pt>
    <dgm:pt modelId="{38D74167-8DCF-4E51-A37E-162A05BDAC85}" type="parTrans" cxnId="{8C1E5FBD-509F-4124-AAB2-EF0FE6F48B48}">
      <dgm:prSet/>
      <dgm:spPr/>
      <dgm:t>
        <a:bodyPr/>
        <a:lstStyle/>
        <a:p>
          <a:endParaRPr lang="en-US"/>
        </a:p>
      </dgm:t>
    </dgm:pt>
    <dgm:pt modelId="{4D5EB579-EA9C-4400-8167-381182651F61}" type="sibTrans" cxnId="{8C1E5FBD-509F-4124-AAB2-EF0FE6F48B48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AAF6E939-487D-4FB9-ACA1-71DD19441E80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sz="1200" dirty="0">
              <a:latin typeface="Source Sans Pro" pitchFamily="34" charset="0"/>
            </a:rPr>
            <a:t>Hexagonal grid</a:t>
          </a:r>
        </a:p>
      </dgm:t>
    </dgm:pt>
    <dgm:pt modelId="{672B0683-DA03-4CAA-A6DE-AA4318BAE796}" type="parTrans" cxnId="{8A1029A2-A910-4D31-A392-A6F95F1ABE00}">
      <dgm:prSet/>
      <dgm:spPr/>
      <dgm:t>
        <a:bodyPr/>
        <a:lstStyle/>
        <a:p>
          <a:endParaRPr lang="en-US"/>
        </a:p>
      </dgm:t>
    </dgm:pt>
    <dgm:pt modelId="{69339CA4-A8FD-432B-B995-F8CA6B261E9E}" type="sibTrans" cxnId="{8A1029A2-A910-4D31-A392-A6F95F1ABE00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CED5350-7AEE-467A-8345-D6512FC7A990}">
      <dgm:prSet phldrT="[Text]"/>
      <dgm:spPr>
        <a:ln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2053710E-B700-4528-BC27-23BBD3D5C160}" type="parTrans" cxnId="{560ABF9A-7E9C-4102-9E9E-478458B59EB6}">
      <dgm:prSet/>
      <dgm:spPr/>
      <dgm:t>
        <a:bodyPr/>
        <a:lstStyle/>
        <a:p>
          <a:endParaRPr lang="en-US"/>
        </a:p>
      </dgm:t>
    </dgm:pt>
    <dgm:pt modelId="{55A6570D-10F2-41D8-AFEB-C2DF4654CCFA}" type="sibTrans" cxnId="{560ABF9A-7E9C-4102-9E9E-478458B59EB6}">
      <dgm:prSet/>
      <dgm:spPr/>
      <dgm:t>
        <a:bodyPr/>
        <a:lstStyle/>
        <a:p>
          <a:endParaRPr lang="en-US"/>
        </a:p>
      </dgm:t>
    </dgm:pt>
    <dgm:pt modelId="{7CDA7FAB-6639-4066-9158-2370BEA6251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200" dirty="0">
              <a:latin typeface="Source Sans Pro" pitchFamily="34" charset="0"/>
            </a:rPr>
            <a:t>Aggregation</a:t>
          </a:r>
        </a:p>
      </dgm:t>
    </dgm:pt>
    <dgm:pt modelId="{F8D3B0D7-BE7D-40DF-B41D-BF2E3184AADC}" type="parTrans" cxnId="{CA229E4B-60E6-44ED-AC6B-CAA219F4ED5D}">
      <dgm:prSet/>
      <dgm:spPr/>
      <dgm:t>
        <a:bodyPr/>
        <a:lstStyle/>
        <a:p>
          <a:endParaRPr lang="en-US"/>
        </a:p>
      </dgm:t>
    </dgm:pt>
    <dgm:pt modelId="{5020CDDB-B08F-40AD-B0BB-56268605380F}" type="sibTrans" cxnId="{CA229E4B-60E6-44ED-AC6B-CAA219F4ED5D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BF1F383B-3EF5-44C5-823B-EB1FDAA7151E}">
      <dgm:prSet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200" dirty="0">
              <a:latin typeface="Source Sans Pro" pitchFamily="34" charset="0"/>
            </a:rPr>
            <a:t>Prediction</a:t>
          </a:r>
        </a:p>
      </dgm:t>
    </dgm:pt>
    <dgm:pt modelId="{B8C96E3C-8224-4F30-8AAC-969472958FFC}" type="parTrans" cxnId="{083F640B-5990-4E0A-B7F9-E0AECED6FDB4}">
      <dgm:prSet/>
      <dgm:spPr/>
      <dgm:t>
        <a:bodyPr/>
        <a:lstStyle/>
        <a:p>
          <a:endParaRPr lang="en-US"/>
        </a:p>
      </dgm:t>
    </dgm:pt>
    <dgm:pt modelId="{0C53DF64-5997-4A51-B33A-2CE2835EB21C}" type="sibTrans" cxnId="{083F640B-5990-4E0A-B7F9-E0AECED6FDB4}">
      <dgm:prSet/>
      <dgm:spPr/>
      <dgm:t>
        <a:bodyPr/>
        <a:lstStyle/>
        <a:p>
          <a:endParaRPr lang="en-US"/>
        </a:p>
      </dgm:t>
    </dgm:pt>
    <dgm:pt modelId="{88970CD0-ED5D-4FA2-8C2F-4311C8581A14}" type="pres">
      <dgm:prSet presAssocID="{273D690B-E70F-43A8-9533-028713097C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E24D0-B1DB-4EFD-93C1-B79BD4989B6E}" type="pres">
      <dgm:prSet presAssocID="{273D690B-E70F-43A8-9533-028713097C9D}" presName="tSp" presStyleCnt="0"/>
      <dgm:spPr/>
    </dgm:pt>
    <dgm:pt modelId="{58710E32-28D9-444D-8E2F-4E451DA240C7}" type="pres">
      <dgm:prSet presAssocID="{273D690B-E70F-43A8-9533-028713097C9D}" presName="bSp" presStyleCnt="0"/>
      <dgm:spPr/>
    </dgm:pt>
    <dgm:pt modelId="{8D1E843E-8D5D-4392-B1F3-10A669E12222}" type="pres">
      <dgm:prSet presAssocID="{273D690B-E70F-43A8-9533-028713097C9D}" presName="process" presStyleCnt="0"/>
      <dgm:spPr/>
    </dgm:pt>
    <dgm:pt modelId="{3DCBA963-99BB-456E-ACD7-39CF62247824}" type="pres">
      <dgm:prSet presAssocID="{2FB17E7E-8DCC-457E-9494-918AA9989FF1}" presName="composite1" presStyleCnt="0"/>
      <dgm:spPr/>
    </dgm:pt>
    <dgm:pt modelId="{F16A16CA-1512-4B4F-8369-136174972928}" type="pres">
      <dgm:prSet presAssocID="{2FB17E7E-8DCC-457E-9494-918AA9989FF1}" presName="dummyNode1" presStyleLbl="node1" presStyleIdx="0" presStyleCnt="4"/>
      <dgm:spPr/>
    </dgm:pt>
    <dgm:pt modelId="{D3A9B4CF-CFC1-4CA3-BA31-AFFFB40CDF97}" type="pres">
      <dgm:prSet presAssocID="{2FB17E7E-8DCC-457E-9494-918AA9989FF1}" presName="childNode1" presStyleLbl="bgAcc1" presStyleIdx="0" presStyleCnt="4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3AB3DD9D-6DE3-4666-944A-C939C0B49C53}" type="pres">
      <dgm:prSet presAssocID="{2FB17E7E-8DCC-457E-9494-918AA9989FF1}" presName="childNode1tx" presStyleLbl="bgAcc1" presStyleIdx="0" presStyleCnt="4">
        <dgm:presLayoutVars>
          <dgm:bulletEnabled val="1"/>
        </dgm:presLayoutVars>
      </dgm:prSet>
      <dgm:spPr/>
    </dgm:pt>
    <dgm:pt modelId="{4C9EBECC-38A3-4087-B32E-1F01F4AB31D5}" type="pres">
      <dgm:prSet presAssocID="{2FB17E7E-8DCC-457E-9494-918AA9989FF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17118-8533-4048-95ED-5B32D980F0F9}" type="pres">
      <dgm:prSet presAssocID="{2FB17E7E-8DCC-457E-9494-918AA9989FF1}" presName="connSite1" presStyleCnt="0"/>
      <dgm:spPr/>
    </dgm:pt>
    <dgm:pt modelId="{964ACAA5-7414-4085-AB7C-E7B9E8EE2984}" type="pres">
      <dgm:prSet presAssocID="{4D5EB579-EA9C-4400-8167-381182651F61}" presName="Name9" presStyleLbl="sibTrans2D1" presStyleIdx="0" presStyleCnt="3"/>
      <dgm:spPr/>
      <dgm:t>
        <a:bodyPr/>
        <a:lstStyle/>
        <a:p>
          <a:endParaRPr lang="en-US"/>
        </a:p>
      </dgm:t>
    </dgm:pt>
    <dgm:pt modelId="{4AD2CF12-3F20-469E-A7C6-B9CA0035A20D}" type="pres">
      <dgm:prSet presAssocID="{AAF6E939-487D-4FB9-ACA1-71DD19441E80}" presName="composite2" presStyleCnt="0"/>
      <dgm:spPr/>
    </dgm:pt>
    <dgm:pt modelId="{DE576E38-EA9A-4A3B-BEC4-18ED86A2613E}" type="pres">
      <dgm:prSet presAssocID="{AAF6E939-487D-4FB9-ACA1-71DD19441E80}" presName="dummyNode2" presStyleLbl="node1" presStyleIdx="0" presStyleCnt="4"/>
      <dgm:spPr/>
    </dgm:pt>
    <dgm:pt modelId="{3AC5C0E8-D2E1-4218-A485-3724E915B267}" type="pres">
      <dgm:prSet presAssocID="{AAF6E939-487D-4FB9-ACA1-71DD19441E80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6C54C-6DF5-463A-BA67-B9FB057E4C09}" type="pres">
      <dgm:prSet presAssocID="{AAF6E939-487D-4FB9-ACA1-71DD19441E8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2CB72-D829-41E1-A07B-BF194FC67744}" type="pres">
      <dgm:prSet presAssocID="{AAF6E939-487D-4FB9-ACA1-71DD19441E8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CEC8C-31D9-4585-9F99-E5B6AF97663E}" type="pres">
      <dgm:prSet presAssocID="{AAF6E939-487D-4FB9-ACA1-71DD19441E80}" presName="connSite2" presStyleCnt="0"/>
      <dgm:spPr/>
    </dgm:pt>
    <dgm:pt modelId="{9E626213-DEA8-4759-BAF3-DCD00A16EA13}" type="pres">
      <dgm:prSet presAssocID="{69339CA4-A8FD-432B-B995-F8CA6B261E9E}" presName="Name18" presStyleLbl="sibTrans2D1" presStyleIdx="1" presStyleCnt="3"/>
      <dgm:spPr/>
      <dgm:t>
        <a:bodyPr/>
        <a:lstStyle/>
        <a:p>
          <a:endParaRPr lang="en-US"/>
        </a:p>
      </dgm:t>
    </dgm:pt>
    <dgm:pt modelId="{7167A225-C256-43F4-8AA9-2FAC90F41B1B}" type="pres">
      <dgm:prSet presAssocID="{7CDA7FAB-6639-4066-9158-2370BEA62513}" presName="composite1" presStyleCnt="0"/>
      <dgm:spPr/>
    </dgm:pt>
    <dgm:pt modelId="{D579C0F3-49B9-4ABB-A15B-62C12E632501}" type="pres">
      <dgm:prSet presAssocID="{7CDA7FAB-6639-4066-9158-2370BEA62513}" presName="dummyNode1" presStyleLbl="node1" presStyleIdx="1" presStyleCnt="4"/>
      <dgm:spPr/>
    </dgm:pt>
    <dgm:pt modelId="{775FA6D8-5512-4461-9C3D-CE52D1051212}" type="pres">
      <dgm:prSet presAssocID="{7CDA7FAB-6639-4066-9158-2370BEA62513}" presName="childNode1" presStyleLbl="bgAcc1" presStyleIdx="2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272CBB07-1C45-4569-83CB-CB6A66177091}" type="pres">
      <dgm:prSet presAssocID="{7CDA7FAB-6639-4066-9158-2370BEA62513}" presName="childNode1tx" presStyleLbl="bgAcc1" presStyleIdx="2" presStyleCnt="4">
        <dgm:presLayoutVars>
          <dgm:bulletEnabled val="1"/>
        </dgm:presLayoutVars>
      </dgm:prSet>
      <dgm:spPr/>
    </dgm:pt>
    <dgm:pt modelId="{09C5E7EE-C57A-4D2F-9099-1686CA3123BE}" type="pres">
      <dgm:prSet presAssocID="{7CDA7FAB-6639-4066-9158-2370BEA62513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299FB-CD40-454D-A9A5-CE8D049164ED}" type="pres">
      <dgm:prSet presAssocID="{7CDA7FAB-6639-4066-9158-2370BEA62513}" presName="connSite1" presStyleCnt="0"/>
      <dgm:spPr/>
    </dgm:pt>
    <dgm:pt modelId="{78E37E98-ED0B-4C8E-B1F8-E32EF99B84DF}" type="pres">
      <dgm:prSet presAssocID="{5020CDDB-B08F-40AD-B0BB-56268605380F}" presName="Name9" presStyleLbl="sibTrans2D1" presStyleIdx="2" presStyleCnt="3"/>
      <dgm:spPr/>
      <dgm:t>
        <a:bodyPr/>
        <a:lstStyle/>
        <a:p>
          <a:endParaRPr lang="en-US"/>
        </a:p>
      </dgm:t>
    </dgm:pt>
    <dgm:pt modelId="{D3484734-3740-4211-A27E-FDCC69A8E671}" type="pres">
      <dgm:prSet presAssocID="{BF1F383B-3EF5-44C5-823B-EB1FDAA7151E}" presName="composite2" presStyleCnt="0"/>
      <dgm:spPr/>
    </dgm:pt>
    <dgm:pt modelId="{EBB864EB-23D3-4885-8867-A260BEB0679A}" type="pres">
      <dgm:prSet presAssocID="{BF1F383B-3EF5-44C5-823B-EB1FDAA7151E}" presName="dummyNode2" presStyleLbl="node1" presStyleIdx="2" presStyleCnt="4"/>
      <dgm:spPr/>
    </dgm:pt>
    <dgm:pt modelId="{285AA4CE-D497-4DEC-A2F1-BB4FF80FAD18}" type="pres">
      <dgm:prSet presAssocID="{BF1F383B-3EF5-44C5-823B-EB1FDAA7151E}" presName="childNode2" presStyleLbl="bgAcc1" presStyleIdx="3" presStyleCnt="4">
        <dgm:presLayoutVars>
          <dgm:bulletEnabled val="1"/>
        </dgm:presLayoutVars>
      </dgm:prSet>
      <dgm:spPr>
        <a:ln>
          <a:solidFill>
            <a:schemeClr val="accent6"/>
          </a:solidFill>
        </a:ln>
      </dgm:spPr>
    </dgm:pt>
    <dgm:pt modelId="{2757F84B-184A-4562-A938-12DD8510E56C}" type="pres">
      <dgm:prSet presAssocID="{BF1F383B-3EF5-44C5-823B-EB1FDAA7151E}" presName="childNode2tx" presStyleLbl="bgAcc1" presStyleIdx="3" presStyleCnt="4">
        <dgm:presLayoutVars>
          <dgm:bulletEnabled val="1"/>
        </dgm:presLayoutVars>
      </dgm:prSet>
      <dgm:spPr/>
    </dgm:pt>
    <dgm:pt modelId="{79F58088-E95D-455E-B7FB-D74D9E87D38D}" type="pres">
      <dgm:prSet presAssocID="{BF1F383B-3EF5-44C5-823B-EB1FDAA7151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93AC2-3081-4948-BC00-7A59F19CB29D}" type="pres">
      <dgm:prSet presAssocID="{BF1F383B-3EF5-44C5-823B-EB1FDAA7151E}" presName="connSite2" presStyleCnt="0"/>
      <dgm:spPr/>
    </dgm:pt>
  </dgm:ptLst>
  <dgm:cxnLst>
    <dgm:cxn modelId="{5735BF94-206B-4465-8DCD-E1B3DB409FAE}" type="presOf" srcId="{AAF6E939-487D-4FB9-ACA1-71DD19441E80}" destId="{5E22CB72-D829-41E1-A07B-BF194FC67744}" srcOrd="0" destOrd="0" presId="urn:microsoft.com/office/officeart/2005/8/layout/hProcess4"/>
    <dgm:cxn modelId="{74CF76E1-D2E0-4F4C-8D44-CDCFDFBD6CDF}" type="presOf" srcId="{5020CDDB-B08F-40AD-B0BB-56268605380F}" destId="{78E37E98-ED0B-4C8E-B1F8-E32EF99B84DF}" srcOrd="0" destOrd="0" presId="urn:microsoft.com/office/officeart/2005/8/layout/hProcess4"/>
    <dgm:cxn modelId="{B553668E-5A5F-4D7D-A62C-565AA1142E6D}" type="presOf" srcId="{7CED5350-7AEE-467A-8345-D6512FC7A990}" destId="{0D26C54C-6DF5-463A-BA67-B9FB057E4C09}" srcOrd="1" destOrd="0" presId="urn:microsoft.com/office/officeart/2005/8/layout/hProcess4"/>
    <dgm:cxn modelId="{85D7D6C8-0696-494B-9ECD-25F4FD1F4F84}" type="presOf" srcId="{7CED5350-7AEE-467A-8345-D6512FC7A990}" destId="{3AC5C0E8-D2E1-4218-A485-3724E915B267}" srcOrd="0" destOrd="0" presId="urn:microsoft.com/office/officeart/2005/8/layout/hProcess4"/>
    <dgm:cxn modelId="{CA229E4B-60E6-44ED-AC6B-CAA219F4ED5D}" srcId="{273D690B-E70F-43A8-9533-028713097C9D}" destId="{7CDA7FAB-6639-4066-9158-2370BEA62513}" srcOrd="2" destOrd="0" parTransId="{F8D3B0D7-BE7D-40DF-B41D-BF2E3184AADC}" sibTransId="{5020CDDB-B08F-40AD-B0BB-56268605380F}"/>
    <dgm:cxn modelId="{7A0F6EEA-92FB-4BF9-BA9E-C7505556891E}" type="presOf" srcId="{2FB17E7E-8DCC-457E-9494-918AA9989FF1}" destId="{4C9EBECC-38A3-4087-B32E-1F01F4AB31D5}" srcOrd="0" destOrd="0" presId="urn:microsoft.com/office/officeart/2005/8/layout/hProcess4"/>
    <dgm:cxn modelId="{272EE2B8-E57D-4E79-8EAD-A834BECB7A7F}" type="presOf" srcId="{273D690B-E70F-43A8-9533-028713097C9D}" destId="{88970CD0-ED5D-4FA2-8C2F-4311C8581A14}" srcOrd="0" destOrd="0" presId="urn:microsoft.com/office/officeart/2005/8/layout/hProcess4"/>
    <dgm:cxn modelId="{88351BC4-3696-490C-A8AF-4F2BDD072001}" type="presOf" srcId="{BF1F383B-3EF5-44C5-823B-EB1FDAA7151E}" destId="{79F58088-E95D-455E-B7FB-D74D9E87D38D}" srcOrd="0" destOrd="0" presId="urn:microsoft.com/office/officeart/2005/8/layout/hProcess4"/>
    <dgm:cxn modelId="{560ABF9A-7E9C-4102-9E9E-478458B59EB6}" srcId="{AAF6E939-487D-4FB9-ACA1-71DD19441E80}" destId="{7CED5350-7AEE-467A-8345-D6512FC7A990}" srcOrd="0" destOrd="0" parTransId="{2053710E-B700-4528-BC27-23BBD3D5C160}" sibTransId="{55A6570D-10F2-41D8-AFEB-C2DF4654CCFA}"/>
    <dgm:cxn modelId="{8A1029A2-A910-4D31-A392-A6F95F1ABE00}" srcId="{273D690B-E70F-43A8-9533-028713097C9D}" destId="{AAF6E939-487D-4FB9-ACA1-71DD19441E80}" srcOrd="1" destOrd="0" parTransId="{672B0683-DA03-4CAA-A6DE-AA4318BAE796}" sibTransId="{69339CA4-A8FD-432B-B995-F8CA6B261E9E}"/>
    <dgm:cxn modelId="{E6821AAE-ECC2-47B9-A17D-655D23A151DA}" type="presOf" srcId="{4D5EB579-EA9C-4400-8167-381182651F61}" destId="{964ACAA5-7414-4085-AB7C-E7B9E8EE2984}" srcOrd="0" destOrd="0" presId="urn:microsoft.com/office/officeart/2005/8/layout/hProcess4"/>
    <dgm:cxn modelId="{0B01B65E-354E-46F4-8B69-593697C4CCE3}" type="presOf" srcId="{69339CA4-A8FD-432B-B995-F8CA6B261E9E}" destId="{9E626213-DEA8-4759-BAF3-DCD00A16EA13}" srcOrd="0" destOrd="0" presId="urn:microsoft.com/office/officeart/2005/8/layout/hProcess4"/>
    <dgm:cxn modelId="{E0A2DE68-D9BA-48F0-BC3E-2B9794BEE8F7}" type="presOf" srcId="{7CDA7FAB-6639-4066-9158-2370BEA62513}" destId="{09C5E7EE-C57A-4D2F-9099-1686CA3123BE}" srcOrd="0" destOrd="0" presId="urn:microsoft.com/office/officeart/2005/8/layout/hProcess4"/>
    <dgm:cxn modelId="{8C1E5FBD-509F-4124-AAB2-EF0FE6F48B48}" srcId="{273D690B-E70F-43A8-9533-028713097C9D}" destId="{2FB17E7E-8DCC-457E-9494-918AA9989FF1}" srcOrd="0" destOrd="0" parTransId="{38D74167-8DCF-4E51-A37E-162A05BDAC85}" sibTransId="{4D5EB579-EA9C-4400-8167-381182651F61}"/>
    <dgm:cxn modelId="{083F640B-5990-4E0A-B7F9-E0AECED6FDB4}" srcId="{273D690B-E70F-43A8-9533-028713097C9D}" destId="{BF1F383B-3EF5-44C5-823B-EB1FDAA7151E}" srcOrd="3" destOrd="0" parTransId="{B8C96E3C-8224-4F30-8AAC-969472958FFC}" sibTransId="{0C53DF64-5997-4A51-B33A-2CE2835EB21C}"/>
    <dgm:cxn modelId="{81CBECB9-3953-4AD0-8A3A-1F35417BB46D}" type="presParOf" srcId="{88970CD0-ED5D-4FA2-8C2F-4311C8581A14}" destId="{043E24D0-B1DB-4EFD-93C1-B79BD4989B6E}" srcOrd="0" destOrd="0" presId="urn:microsoft.com/office/officeart/2005/8/layout/hProcess4"/>
    <dgm:cxn modelId="{61AFAD77-D522-400E-A906-CAEBB61E6BD0}" type="presParOf" srcId="{88970CD0-ED5D-4FA2-8C2F-4311C8581A14}" destId="{58710E32-28D9-444D-8E2F-4E451DA240C7}" srcOrd="1" destOrd="0" presId="urn:microsoft.com/office/officeart/2005/8/layout/hProcess4"/>
    <dgm:cxn modelId="{41F00118-FC8C-419A-82E1-7EE26050BAA9}" type="presParOf" srcId="{88970CD0-ED5D-4FA2-8C2F-4311C8581A14}" destId="{8D1E843E-8D5D-4392-B1F3-10A669E12222}" srcOrd="2" destOrd="0" presId="urn:microsoft.com/office/officeart/2005/8/layout/hProcess4"/>
    <dgm:cxn modelId="{F64DD88D-9EDA-4F6E-B510-178BCBEEFA5F}" type="presParOf" srcId="{8D1E843E-8D5D-4392-B1F3-10A669E12222}" destId="{3DCBA963-99BB-456E-ACD7-39CF62247824}" srcOrd="0" destOrd="0" presId="urn:microsoft.com/office/officeart/2005/8/layout/hProcess4"/>
    <dgm:cxn modelId="{87F00E70-A628-4E64-98C3-EF0A81481367}" type="presParOf" srcId="{3DCBA963-99BB-456E-ACD7-39CF62247824}" destId="{F16A16CA-1512-4B4F-8369-136174972928}" srcOrd="0" destOrd="0" presId="urn:microsoft.com/office/officeart/2005/8/layout/hProcess4"/>
    <dgm:cxn modelId="{08AF27F9-861B-4092-9521-2D9B455D60AE}" type="presParOf" srcId="{3DCBA963-99BB-456E-ACD7-39CF62247824}" destId="{D3A9B4CF-CFC1-4CA3-BA31-AFFFB40CDF97}" srcOrd="1" destOrd="0" presId="urn:microsoft.com/office/officeart/2005/8/layout/hProcess4"/>
    <dgm:cxn modelId="{8B2965EF-682D-44B4-AC0B-9F8CB93EE9AF}" type="presParOf" srcId="{3DCBA963-99BB-456E-ACD7-39CF62247824}" destId="{3AB3DD9D-6DE3-4666-944A-C939C0B49C53}" srcOrd="2" destOrd="0" presId="urn:microsoft.com/office/officeart/2005/8/layout/hProcess4"/>
    <dgm:cxn modelId="{14A0E394-E6E1-4505-ACA1-53EFAACFC88A}" type="presParOf" srcId="{3DCBA963-99BB-456E-ACD7-39CF62247824}" destId="{4C9EBECC-38A3-4087-B32E-1F01F4AB31D5}" srcOrd="3" destOrd="0" presId="urn:microsoft.com/office/officeart/2005/8/layout/hProcess4"/>
    <dgm:cxn modelId="{5BAE1C3C-C35B-4090-ACC1-4EAF5CF73D81}" type="presParOf" srcId="{3DCBA963-99BB-456E-ACD7-39CF62247824}" destId="{6C417118-8533-4048-95ED-5B32D980F0F9}" srcOrd="4" destOrd="0" presId="urn:microsoft.com/office/officeart/2005/8/layout/hProcess4"/>
    <dgm:cxn modelId="{8B00C9E2-0C7E-4219-9648-7098C7619696}" type="presParOf" srcId="{8D1E843E-8D5D-4392-B1F3-10A669E12222}" destId="{964ACAA5-7414-4085-AB7C-E7B9E8EE2984}" srcOrd="1" destOrd="0" presId="urn:microsoft.com/office/officeart/2005/8/layout/hProcess4"/>
    <dgm:cxn modelId="{558E52F0-5ADC-4D72-8983-5F9F2912B700}" type="presParOf" srcId="{8D1E843E-8D5D-4392-B1F3-10A669E12222}" destId="{4AD2CF12-3F20-469E-A7C6-B9CA0035A20D}" srcOrd="2" destOrd="0" presId="urn:microsoft.com/office/officeart/2005/8/layout/hProcess4"/>
    <dgm:cxn modelId="{7209041C-A9DA-4DF3-8D80-789939DEF81C}" type="presParOf" srcId="{4AD2CF12-3F20-469E-A7C6-B9CA0035A20D}" destId="{DE576E38-EA9A-4A3B-BEC4-18ED86A2613E}" srcOrd="0" destOrd="0" presId="urn:microsoft.com/office/officeart/2005/8/layout/hProcess4"/>
    <dgm:cxn modelId="{EB425224-7FE7-43E3-8F13-F8A866AC0DEE}" type="presParOf" srcId="{4AD2CF12-3F20-469E-A7C6-B9CA0035A20D}" destId="{3AC5C0E8-D2E1-4218-A485-3724E915B267}" srcOrd="1" destOrd="0" presId="urn:microsoft.com/office/officeart/2005/8/layout/hProcess4"/>
    <dgm:cxn modelId="{D2387437-FA23-42E8-81BC-F24AA000BCD5}" type="presParOf" srcId="{4AD2CF12-3F20-469E-A7C6-B9CA0035A20D}" destId="{0D26C54C-6DF5-463A-BA67-B9FB057E4C09}" srcOrd="2" destOrd="0" presId="urn:microsoft.com/office/officeart/2005/8/layout/hProcess4"/>
    <dgm:cxn modelId="{CCDC5E88-18D2-4CC2-823D-00B59E0D8227}" type="presParOf" srcId="{4AD2CF12-3F20-469E-A7C6-B9CA0035A20D}" destId="{5E22CB72-D829-41E1-A07B-BF194FC67744}" srcOrd="3" destOrd="0" presId="urn:microsoft.com/office/officeart/2005/8/layout/hProcess4"/>
    <dgm:cxn modelId="{D024262F-9925-45FB-A5F0-7B1C2C7038A9}" type="presParOf" srcId="{4AD2CF12-3F20-469E-A7C6-B9CA0035A20D}" destId="{2C7CEC8C-31D9-4585-9F99-E5B6AF97663E}" srcOrd="4" destOrd="0" presId="urn:microsoft.com/office/officeart/2005/8/layout/hProcess4"/>
    <dgm:cxn modelId="{33CAC6A3-8BFA-4FF8-BFCC-001F00AF875D}" type="presParOf" srcId="{8D1E843E-8D5D-4392-B1F3-10A669E12222}" destId="{9E626213-DEA8-4759-BAF3-DCD00A16EA13}" srcOrd="3" destOrd="0" presId="urn:microsoft.com/office/officeart/2005/8/layout/hProcess4"/>
    <dgm:cxn modelId="{E37A1A0A-198E-47E6-909D-B9EB398CDA69}" type="presParOf" srcId="{8D1E843E-8D5D-4392-B1F3-10A669E12222}" destId="{7167A225-C256-43F4-8AA9-2FAC90F41B1B}" srcOrd="4" destOrd="0" presId="urn:microsoft.com/office/officeart/2005/8/layout/hProcess4"/>
    <dgm:cxn modelId="{B9BCB1B5-6A2D-4772-A786-7A64190D95F5}" type="presParOf" srcId="{7167A225-C256-43F4-8AA9-2FAC90F41B1B}" destId="{D579C0F3-49B9-4ABB-A15B-62C12E632501}" srcOrd="0" destOrd="0" presId="urn:microsoft.com/office/officeart/2005/8/layout/hProcess4"/>
    <dgm:cxn modelId="{0883C2CD-6224-48B8-8441-A5385BE65F0B}" type="presParOf" srcId="{7167A225-C256-43F4-8AA9-2FAC90F41B1B}" destId="{775FA6D8-5512-4461-9C3D-CE52D1051212}" srcOrd="1" destOrd="0" presId="urn:microsoft.com/office/officeart/2005/8/layout/hProcess4"/>
    <dgm:cxn modelId="{8425E5E6-132E-425B-82EF-07A693DAA2C8}" type="presParOf" srcId="{7167A225-C256-43F4-8AA9-2FAC90F41B1B}" destId="{272CBB07-1C45-4569-83CB-CB6A66177091}" srcOrd="2" destOrd="0" presId="urn:microsoft.com/office/officeart/2005/8/layout/hProcess4"/>
    <dgm:cxn modelId="{1E50182C-EC1D-4F95-A220-4A2A6B0C3EE9}" type="presParOf" srcId="{7167A225-C256-43F4-8AA9-2FAC90F41B1B}" destId="{09C5E7EE-C57A-4D2F-9099-1686CA3123BE}" srcOrd="3" destOrd="0" presId="urn:microsoft.com/office/officeart/2005/8/layout/hProcess4"/>
    <dgm:cxn modelId="{0D7F1B34-EE63-4214-8652-BFA6A3F5535C}" type="presParOf" srcId="{7167A225-C256-43F4-8AA9-2FAC90F41B1B}" destId="{848299FB-CD40-454D-A9A5-CE8D049164ED}" srcOrd="4" destOrd="0" presId="urn:microsoft.com/office/officeart/2005/8/layout/hProcess4"/>
    <dgm:cxn modelId="{423EDDBA-A66D-4431-81E3-025DC344B97A}" type="presParOf" srcId="{8D1E843E-8D5D-4392-B1F3-10A669E12222}" destId="{78E37E98-ED0B-4C8E-B1F8-E32EF99B84DF}" srcOrd="5" destOrd="0" presId="urn:microsoft.com/office/officeart/2005/8/layout/hProcess4"/>
    <dgm:cxn modelId="{0D7829D8-0F24-4F8E-8428-8379DE91CD83}" type="presParOf" srcId="{8D1E843E-8D5D-4392-B1F3-10A669E12222}" destId="{D3484734-3740-4211-A27E-FDCC69A8E671}" srcOrd="6" destOrd="0" presId="urn:microsoft.com/office/officeart/2005/8/layout/hProcess4"/>
    <dgm:cxn modelId="{C18D3728-55F1-4F50-82DE-C006D9B67E64}" type="presParOf" srcId="{D3484734-3740-4211-A27E-FDCC69A8E671}" destId="{EBB864EB-23D3-4885-8867-A260BEB0679A}" srcOrd="0" destOrd="0" presId="urn:microsoft.com/office/officeart/2005/8/layout/hProcess4"/>
    <dgm:cxn modelId="{9D6F6974-503E-495C-B7BE-96D527930D0A}" type="presParOf" srcId="{D3484734-3740-4211-A27E-FDCC69A8E671}" destId="{285AA4CE-D497-4DEC-A2F1-BB4FF80FAD18}" srcOrd="1" destOrd="0" presId="urn:microsoft.com/office/officeart/2005/8/layout/hProcess4"/>
    <dgm:cxn modelId="{5741D7E1-8E13-41E5-BDAF-D33FEADBB0BC}" type="presParOf" srcId="{D3484734-3740-4211-A27E-FDCC69A8E671}" destId="{2757F84B-184A-4562-A938-12DD8510E56C}" srcOrd="2" destOrd="0" presId="urn:microsoft.com/office/officeart/2005/8/layout/hProcess4"/>
    <dgm:cxn modelId="{C6BCAA77-251D-479E-B03A-14E490821986}" type="presParOf" srcId="{D3484734-3740-4211-A27E-FDCC69A8E671}" destId="{79F58088-E95D-455E-B7FB-D74D9E87D38D}" srcOrd="3" destOrd="0" presId="urn:microsoft.com/office/officeart/2005/8/layout/hProcess4"/>
    <dgm:cxn modelId="{77AE6315-CB2A-4AB5-A441-9AF15F7253AE}" type="presParOf" srcId="{D3484734-3740-4211-A27E-FDCC69A8E671}" destId="{53F93AC2-3081-4948-BC00-7A59F19CB29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9B4CF-CFC1-4CA3-BA31-AFFFB40CDF97}">
      <dsp:nvSpPr>
        <dsp:cNvPr id="0" name=""/>
        <dsp:cNvSpPr/>
      </dsp:nvSpPr>
      <dsp:spPr>
        <a:xfrm>
          <a:off x="3975" y="1317386"/>
          <a:ext cx="1397504" cy="1152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ACAA5-7414-4085-AB7C-E7B9E8EE2984}">
      <dsp:nvSpPr>
        <dsp:cNvPr id="0" name=""/>
        <dsp:cNvSpPr/>
      </dsp:nvSpPr>
      <dsp:spPr>
        <a:xfrm>
          <a:off x="794940" y="1612038"/>
          <a:ext cx="1511455" cy="1511455"/>
        </a:xfrm>
        <a:prstGeom prst="leftCircularArrow">
          <a:avLst>
            <a:gd name="adj1" fmla="val 2959"/>
            <a:gd name="adj2" fmla="val 362476"/>
            <a:gd name="adj3" fmla="val 2137986"/>
            <a:gd name="adj4" fmla="val 9024489"/>
            <a:gd name="adj5" fmla="val 3452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EBECC-38A3-4087-B32E-1F01F4AB31D5}">
      <dsp:nvSpPr>
        <dsp:cNvPr id="0" name=""/>
        <dsp:cNvSpPr/>
      </dsp:nvSpPr>
      <dsp:spPr>
        <a:xfrm>
          <a:off x="314532" y="2223039"/>
          <a:ext cx="1242225" cy="49399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ource Sans Pro" pitchFamily="34" charset="0"/>
            </a:rPr>
            <a:t>Parking instances</a:t>
          </a:r>
        </a:p>
      </dsp:txBody>
      <dsp:txXfrm>
        <a:off x="329001" y="2237508"/>
        <a:ext cx="1213287" cy="465054"/>
      </dsp:txXfrm>
    </dsp:sp>
    <dsp:sp modelId="{3AC5C0E8-D2E1-4218-A485-3724E915B267}">
      <dsp:nvSpPr>
        <dsp:cNvPr id="0" name=""/>
        <dsp:cNvSpPr/>
      </dsp:nvSpPr>
      <dsp:spPr>
        <a:xfrm>
          <a:off x="1769731" y="1317386"/>
          <a:ext cx="1397504" cy="1152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700" kern="1200" dirty="0"/>
        </a:p>
      </dsp:txBody>
      <dsp:txXfrm>
        <a:off x="1796257" y="1590908"/>
        <a:ext cx="1344452" cy="852600"/>
      </dsp:txXfrm>
    </dsp:sp>
    <dsp:sp modelId="{9E626213-DEA8-4759-BAF3-DCD00A16EA13}">
      <dsp:nvSpPr>
        <dsp:cNvPr id="0" name=""/>
        <dsp:cNvSpPr/>
      </dsp:nvSpPr>
      <dsp:spPr>
        <a:xfrm>
          <a:off x="2549049" y="618734"/>
          <a:ext cx="1690025" cy="1690025"/>
        </a:xfrm>
        <a:prstGeom prst="circularArrow">
          <a:avLst>
            <a:gd name="adj1" fmla="val 2646"/>
            <a:gd name="adj2" fmla="val 321815"/>
            <a:gd name="adj3" fmla="val 19502674"/>
            <a:gd name="adj4" fmla="val 12575511"/>
            <a:gd name="adj5" fmla="val 3087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2CB72-D829-41E1-A07B-BF194FC67744}">
      <dsp:nvSpPr>
        <dsp:cNvPr id="0" name=""/>
        <dsp:cNvSpPr/>
      </dsp:nvSpPr>
      <dsp:spPr>
        <a:xfrm>
          <a:off x="2080287" y="1070390"/>
          <a:ext cx="1242225" cy="49399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ource Sans Pro" pitchFamily="34" charset="0"/>
            </a:rPr>
            <a:t>Hexagonal grid</a:t>
          </a:r>
        </a:p>
      </dsp:txBody>
      <dsp:txXfrm>
        <a:off x="2094756" y="1084859"/>
        <a:ext cx="1213287" cy="465054"/>
      </dsp:txXfrm>
    </dsp:sp>
    <dsp:sp modelId="{775FA6D8-5512-4461-9C3D-CE52D1051212}">
      <dsp:nvSpPr>
        <dsp:cNvPr id="0" name=""/>
        <dsp:cNvSpPr/>
      </dsp:nvSpPr>
      <dsp:spPr>
        <a:xfrm>
          <a:off x="3535486" y="1317386"/>
          <a:ext cx="1397504" cy="1152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37E98-ED0B-4C8E-B1F8-E32EF99B84DF}">
      <dsp:nvSpPr>
        <dsp:cNvPr id="0" name=""/>
        <dsp:cNvSpPr/>
      </dsp:nvSpPr>
      <dsp:spPr>
        <a:xfrm>
          <a:off x="4326451" y="1612038"/>
          <a:ext cx="1511455" cy="1511455"/>
        </a:xfrm>
        <a:prstGeom prst="leftCircularArrow">
          <a:avLst>
            <a:gd name="adj1" fmla="val 2959"/>
            <a:gd name="adj2" fmla="val 362476"/>
            <a:gd name="adj3" fmla="val 2137986"/>
            <a:gd name="adj4" fmla="val 9024489"/>
            <a:gd name="adj5" fmla="val 345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E7EE-C57A-4D2F-9099-1686CA3123BE}">
      <dsp:nvSpPr>
        <dsp:cNvPr id="0" name=""/>
        <dsp:cNvSpPr/>
      </dsp:nvSpPr>
      <dsp:spPr>
        <a:xfrm>
          <a:off x="3846042" y="2223039"/>
          <a:ext cx="1242225" cy="49399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ource Sans Pro" pitchFamily="34" charset="0"/>
            </a:rPr>
            <a:t>Aggregation</a:t>
          </a:r>
        </a:p>
      </dsp:txBody>
      <dsp:txXfrm>
        <a:off x="3860511" y="2237508"/>
        <a:ext cx="1213287" cy="465054"/>
      </dsp:txXfrm>
    </dsp:sp>
    <dsp:sp modelId="{285AA4CE-D497-4DEC-A2F1-BB4FF80FAD18}">
      <dsp:nvSpPr>
        <dsp:cNvPr id="0" name=""/>
        <dsp:cNvSpPr/>
      </dsp:nvSpPr>
      <dsp:spPr>
        <a:xfrm>
          <a:off x="5301241" y="1317386"/>
          <a:ext cx="1397504" cy="1152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58088-E95D-455E-B7FB-D74D9E87D38D}">
      <dsp:nvSpPr>
        <dsp:cNvPr id="0" name=""/>
        <dsp:cNvSpPr/>
      </dsp:nvSpPr>
      <dsp:spPr>
        <a:xfrm>
          <a:off x="5611798" y="1070390"/>
          <a:ext cx="1242225" cy="49399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ource Sans Pro" pitchFamily="34" charset="0"/>
            </a:rPr>
            <a:t>Prediction</a:t>
          </a:r>
        </a:p>
      </dsp:txBody>
      <dsp:txXfrm>
        <a:off x="5626267" y="1084859"/>
        <a:ext cx="1213287" cy="46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66A4-1E7D-456A-8184-DC4C6F8BA548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CE7B1-EEFF-4325-B8A5-590AB514C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C04C079-7F5F-4255-A626-46765369A4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899" y="1434306"/>
            <a:ext cx="8721291" cy="5286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ExtraLight" pitchFamily="34" charset="0"/>
                <a:ea typeface="Open Sans" pitchFamily="34" charset="0"/>
                <a:cs typeface="Open Sans" pitchFamily="34" charset="0"/>
              </a:rPr>
              <a:t>Charging Ahead - Predicting Optimal Charging Station Locations across Multiple Cities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2497138"/>
            <a:ext cx="4953000" cy="342900"/>
          </a:xfrm>
        </p:spPr>
        <p:txBody>
          <a:bodyPr>
            <a:noAutofit/>
          </a:bodyPr>
          <a:lstStyle/>
          <a:p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Urban Big Data Thesis Award 2017</a:t>
            </a:r>
            <a:endParaRPr lang="en-US" sz="2400" spc="-15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886200" y="2266950"/>
            <a:ext cx="3276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52600" y="1200150"/>
            <a:ext cx="3200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4"/>
          <p:cNvSpPr txBox="1">
            <a:spLocks/>
          </p:cNvSpPr>
          <p:nvPr/>
        </p:nvSpPr>
        <p:spPr>
          <a:xfrm>
            <a:off x="2057400" y="2878138"/>
            <a:ext cx="4953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Jonathan von Rueden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19550"/>
            <a:ext cx="1901391" cy="8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Modeling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09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rgbClr val="3F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6318"/>
            <a:ext cx="5684752" cy="339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176587"/>
            <a:ext cx="26955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7360"/>
          <a:stretch/>
        </p:blipFill>
        <p:spPr>
          <a:xfrm>
            <a:off x="6629400" y="2419350"/>
            <a:ext cx="2057400" cy="8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Model Performance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654842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ms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 Light" pitchFamily="34" charset="0"/>
                <a:ea typeface="+mn-ea"/>
                <a:cs typeface="+mn-cs"/>
              </a:rPr>
              <a:t>Macro F-measure for model 1 to 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609600" y="1352550"/>
            <a:ext cx="1298779" cy="2384286"/>
            <a:chOff x="609600" y="1352550"/>
            <a:chExt cx="1298779" cy="2384286"/>
          </a:xfrm>
        </p:grpSpPr>
        <p:grpSp>
          <p:nvGrpSpPr>
            <p:cNvPr id="236" name="Group 235"/>
            <p:cNvGrpSpPr/>
            <p:nvPr/>
          </p:nvGrpSpPr>
          <p:grpSpPr>
            <a:xfrm>
              <a:off x="838200" y="1352550"/>
              <a:ext cx="838200" cy="1508760"/>
              <a:chOff x="914400" y="1352550"/>
              <a:chExt cx="838200" cy="1508760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9144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12192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15240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9144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1219200" y="15811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1524000" y="15811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914400" y="18097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1219200" y="18097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524000" y="18097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914400" y="20383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219200" y="20383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1524000" y="20383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914400" y="22669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1219200" y="22669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1524000" y="22669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ounded Rectangle 196"/>
              <p:cNvSpPr/>
              <p:nvPr/>
            </p:nvSpPr>
            <p:spPr>
              <a:xfrm>
                <a:off x="914400" y="24955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1219200" y="24955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1524000" y="24955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914400" y="27241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1219200" y="27241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1524000" y="2724150"/>
                <a:ext cx="228600" cy="13716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Rectangle 226"/>
            <p:cNvSpPr/>
            <p:nvPr/>
          </p:nvSpPr>
          <p:spPr>
            <a:xfrm>
              <a:off x="609600" y="3028950"/>
              <a:ext cx="1298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s-MY" sz="4000" b="1" dirty="0">
                  <a:solidFill>
                    <a:schemeClr val="accent3"/>
                  </a:solidFill>
                  <a:latin typeface="Source Sans Pro Light" pitchFamily="34" charset="0"/>
                </a:rPr>
                <a:t>23%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2209800" y="1352550"/>
            <a:ext cx="1298779" cy="2384286"/>
            <a:chOff x="2209800" y="1352550"/>
            <a:chExt cx="1298779" cy="2384286"/>
          </a:xfrm>
        </p:grpSpPr>
        <p:grpSp>
          <p:nvGrpSpPr>
            <p:cNvPr id="237" name="Group 236"/>
            <p:cNvGrpSpPr/>
            <p:nvPr/>
          </p:nvGrpSpPr>
          <p:grpSpPr>
            <a:xfrm>
              <a:off x="2438400" y="1352550"/>
              <a:ext cx="838200" cy="1508760"/>
              <a:chOff x="2514600" y="1352550"/>
              <a:chExt cx="838200" cy="1508760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25146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28194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31242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5146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28194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31242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2514600" y="1809750"/>
                <a:ext cx="228600" cy="137160"/>
              </a:xfrm>
              <a:prstGeom prst="round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2819400" y="18097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124200" y="18097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2514600" y="20383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2819400" y="20383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3124200" y="20383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2514600" y="22669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2819400" y="22669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3124200" y="22669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2514600" y="24955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2819400" y="24955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3124200" y="24955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2514600" y="27241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>
                <a:off x="2819400" y="27241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3124200" y="2724150"/>
                <a:ext cx="228600" cy="13716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9" name="Rectangle 228"/>
            <p:cNvSpPr/>
            <p:nvPr/>
          </p:nvSpPr>
          <p:spPr>
            <a:xfrm>
              <a:off x="2209800" y="3028950"/>
              <a:ext cx="1298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s-MY" sz="4000" b="1" dirty="0">
                  <a:solidFill>
                    <a:schemeClr val="accent1"/>
                  </a:solidFill>
                  <a:latin typeface="Source Sans Pro Light" pitchFamily="34" charset="0"/>
                </a:rPr>
                <a:t>39%</a:t>
              </a: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810000" y="1352550"/>
            <a:ext cx="1298779" cy="2384286"/>
            <a:chOff x="3810000" y="1352550"/>
            <a:chExt cx="1298779" cy="2384286"/>
          </a:xfrm>
        </p:grpSpPr>
        <p:grpSp>
          <p:nvGrpSpPr>
            <p:cNvPr id="238" name="Group 237"/>
            <p:cNvGrpSpPr/>
            <p:nvPr/>
          </p:nvGrpSpPr>
          <p:grpSpPr>
            <a:xfrm>
              <a:off x="4038600" y="1352550"/>
              <a:ext cx="838200" cy="1508760"/>
              <a:chOff x="4114800" y="1352550"/>
              <a:chExt cx="838200" cy="1508760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41148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44196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47244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41148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4419600" y="15811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4724400" y="1581150"/>
                <a:ext cx="228600" cy="13716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4114800" y="1809750"/>
                <a:ext cx="228600" cy="13716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4419600" y="1809750"/>
                <a:ext cx="228600" cy="13716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4724400" y="1809750"/>
                <a:ext cx="228600" cy="137160"/>
              </a:xfrm>
              <a:prstGeom prst="roundRect">
                <a:avLst/>
              </a:prstGeom>
              <a:solidFill>
                <a:srgbClr val="F4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4114800" y="20383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4419600" y="20383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4724400" y="20383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4114800" y="22669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4419600" y="22669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4724400" y="22669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4114800" y="24955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4419600" y="24955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4724400" y="24955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4114800" y="27241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>
                <a:off x="4419600" y="27241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ounded Rectangle 219"/>
              <p:cNvSpPr/>
              <p:nvPr/>
            </p:nvSpPr>
            <p:spPr>
              <a:xfrm>
                <a:off x="4724400" y="2724150"/>
                <a:ext cx="228600" cy="13716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Rectangle 230"/>
            <p:cNvSpPr/>
            <p:nvPr/>
          </p:nvSpPr>
          <p:spPr>
            <a:xfrm>
              <a:off x="3810000" y="3028950"/>
              <a:ext cx="1298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s-MY" sz="4000" b="1" dirty="0">
                  <a:solidFill>
                    <a:schemeClr val="accent4"/>
                  </a:solidFill>
                  <a:latin typeface="Source Sans Pro Light" pitchFamily="34" charset="0"/>
                </a:rPr>
                <a:t>45%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486400" y="1352550"/>
            <a:ext cx="1298779" cy="2384286"/>
            <a:chOff x="5486400" y="1352550"/>
            <a:chExt cx="1298779" cy="2384286"/>
          </a:xfrm>
        </p:grpSpPr>
        <p:grpSp>
          <p:nvGrpSpPr>
            <p:cNvPr id="239" name="Group 238"/>
            <p:cNvGrpSpPr/>
            <p:nvPr/>
          </p:nvGrpSpPr>
          <p:grpSpPr>
            <a:xfrm>
              <a:off x="5715000" y="1352550"/>
              <a:ext cx="838200" cy="1508760"/>
              <a:chOff x="5791200" y="1352550"/>
              <a:chExt cx="838200" cy="1508760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5791200" y="13525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60960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400800" y="1352550"/>
                <a:ext cx="228600" cy="137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791200" y="1581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6096000" y="1581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6400800" y="1581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5791200" y="18097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6096000" y="18097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6400800" y="18097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5791200" y="20383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6096000" y="20383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6400800" y="20383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5791200" y="22669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6096000" y="22669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6400800" y="22669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5791200" y="24955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6096000" y="24955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6400800" y="24955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5791200" y="2724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6096000" y="2724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6400800" y="2724150"/>
                <a:ext cx="228600" cy="13716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3" name="Rectangle 232"/>
            <p:cNvSpPr/>
            <p:nvPr/>
          </p:nvSpPr>
          <p:spPr>
            <a:xfrm>
              <a:off x="5486400" y="3028950"/>
              <a:ext cx="1298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s-MY" sz="4000" b="1" dirty="0">
                  <a:solidFill>
                    <a:schemeClr val="accent5"/>
                  </a:solidFill>
                  <a:latin typeface="Source Sans Pro Light" pitchFamily="34" charset="0"/>
                </a:rPr>
                <a:t>46%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7162800" y="1352550"/>
            <a:ext cx="1298779" cy="2384286"/>
            <a:chOff x="7162800" y="1352550"/>
            <a:chExt cx="1298779" cy="2384286"/>
          </a:xfrm>
        </p:grpSpPr>
        <p:grpSp>
          <p:nvGrpSpPr>
            <p:cNvPr id="240" name="Group 239"/>
            <p:cNvGrpSpPr/>
            <p:nvPr/>
          </p:nvGrpSpPr>
          <p:grpSpPr>
            <a:xfrm>
              <a:off x="7391400" y="1352550"/>
              <a:ext cx="838200" cy="1508760"/>
              <a:chOff x="7467600" y="1352550"/>
              <a:chExt cx="838200" cy="1508760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7467600" y="13525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7772400" y="13525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8077200" y="13525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7467600" y="15811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772400" y="15811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8077200" y="15811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7467600" y="18097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7772400" y="1809750"/>
                <a:ext cx="228600" cy="137160"/>
              </a:xfrm>
              <a:prstGeom prst="roundRect">
                <a:avLst/>
              </a:prstGeom>
              <a:solidFill>
                <a:srgbClr val="7CC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8077200" y="18097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7467600" y="20383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7772400" y="20383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8077200" y="20383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7467600" y="22669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7772400" y="22669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8077200" y="22669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7467600" y="24955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7772400" y="24955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8077200" y="24955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ounded Rectangle 223"/>
              <p:cNvSpPr/>
              <p:nvPr/>
            </p:nvSpPr>
            <p:spPr>
              <a:xfrm>
                <a:off x="7467600" y="27241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ounded Rectangle 224"/>
              <p:cNvSpPr/>
              <p:nvPr/>
            </p:nvSpPr>
            <p:spPr>
              <a:xfrm>
                <a:off x="7772400" y="27241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ounded Rectangle 225"/>
              <p:cNvSpPr/>
              <p:nvPr/>
            </p:nvSpPr>
            <p:spPr>
              <a:xfrm>
                <a:off x="8077200" y="2724150"/>
                <a:ext cx="228600" cy="13716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7162800" y="3028950"/>
              <a:ext cx="1298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s-MY" sz="4000" b="1" dirty="0">
                  <a:solidFill>
                    <a:schemeClr val="accent6"/>
                  </a:solidFill>
                  <a:latin typeface="Source Sans Pro Light" pitchFamily="34" charset="0"/>
                </a:rPr>
                <a:t>50%</a:t>
              </a:r>
            </a:p>
          </p:txBody>
        </p:sp>
      </p:grpSp>
      <p:sp>
        <p:nvSpPr>
          <p:cNvPr id="146" name="Pentagon 145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09600" y="371475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Model 1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247900" y="371028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Model 2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886200" y="371028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Model 3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5524500" y="3708838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Model 4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162800" y="3708838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Model 5</a:t>
            </a:r>
          </a:p>
        </p:txBody>
      </p:sp>
    </p:spTree>
    <p:extLst>
      <p:ext uri="{BB962C8B-B14F-4D97-AF65-F5344CB8AC3E}">
        <p14:creationId xmlns:p14="http://schemas.microsoft.com/office/powerpoint/2010/main" val="18780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9"/>
          <p:cNvSpPr>
            <a:spLocks/>
          </p:cNvSpPr>
          <p:nvPr/>
        </p:nvSpPr>
        <p:spPr bwMode="auto">
          <a:xfrm>
            <a:off x="304800" y="1352550"/>
            <a:ext cx="957942" cy="95631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228" y="1330945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301</a:t>
            </a:r>
          </a:p>
          <a:p>
            <a:r>
              <a:rPr lang="ms-M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features</a:t>
            </a:r>
            <a:endParaRPr lang="ms-MY" sz="16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Results in Detail</a:t>
            </a:r>
          </a:p>
        </p:txBody>
      </p:sp>
      <p:sp>
        <p:nvSpPr>
          <p:cNvPr id="27" name="Pentagon 26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76350"/>
            <a:ext cx="5067300" cy="2724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r="16458"/>
          <a:stretch/>
        </p:blipFill>
        <p:spPr>
          <a:xfrm>
            <a:off x="304800" y="2562225"/>
            <a:ext cx="2895599" cy="20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Predictive Results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ms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 Light" pitchFamily="34" charset="0"/>
                <a:ea typeface="+mn-ea"/>
                <a:cs typeface="+mn-cs"/>
              </a:rPr>
              <a:t>Model applied to the city of Amsterdam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46" name="Pentagon 145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12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4892"/>
            <a:ext cx="4266881" cy="380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2" y="1061242"/>
            <a:ext cx="4266881" cy="38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Predictive Results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ms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 Light" pitchFamily="34" charset="0"/>
                <a:ea typeface="+mn-ea"/>
                <a:cs typeface="+mn-cs"/>
              </a:rPr>
              <a:t>Model applied to the city of Amsterdam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46" name="Pentagon 145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13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177934"/>
            <a:ext cx="4848225" cy="3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Predictive Results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ms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 Light" pitchFamily="34" charset="0"/>
                <a:ea typeface="+mn-ea"/>
                <a:cs typeface="+mn-cs"/>
              </a:rPr>
              <a:t>Potential savings from using the model in business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46" name="Pentagon 145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14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2525"/>
            <a:ext cx="4391025" cy="3524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1206500"/>
            <a:ext cx="3352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Details for the 5 target cities: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up to 11% in fixed cost investment per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hypothetical savings for operators amounted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82,000 Euros in Amsterdam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16,000 Euros in Copenhagen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53,000 Euros in Berlin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20,000 Euros in Stuttgart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11,000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Euros in Munich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In fixed cost savings per year</a:t>
            </a:r>
          </a:p>
        </p:txBody>
      </p:sp>
    </p:spTree>
    <p:extLst>
      <p:ext uri="{BB962C8B-B14F-4D97-AF65-F5344CB8AC3E}">
        <p14:creationId xmlns:p14="http://schemas.microsoft.com/office/powerpoint/2010/main" val="14959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Implications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67150"/>
            <a:ext cx="9144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86715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s-MY" sz="10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2644973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Decision support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7400" y="2644973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Cost saving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2644973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Apply anywhere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3918" y="2644973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Collect more data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644973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Future research</a:t>
            </a:r>
          </a:p>
        </p:txBody>
      </p:sp>
      <p:sp>
        <p:nvSpPr>
          <p:cNvPr id="31" name="Pentagon 30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391400" y="1549389"/>
            <a:ext cx="916014" cy="800342"/>
            <a:chOff x="4800505" y="2786674"/>
            <a:chExt cx="366676" cy="320373"/>
          </a:xfrm>
          <a:solidFill>
            <a:srgbClr val="8F8FBF"/>
          </a:solidFill>
        </p:grpSpPr>
        <p:sp>
          <p:nvSpPr>
            <p:cNvPr id="33" name="AutoShape 43"/>
            <p:cNvSpPr>
              <a:spLocks/>
            </p:cNvSpPr>
            <p:nvPr/>
          </p:nvSpPr>
          <p:spPr bwMode="auto">
            <a:xfrm>
              <a:off x="4800505" y="27866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44"/>
            <p:cNvSpPr>
              <a:spLocks/>
            </p:cNvSpPr>
            <p:nvPr/>
          </p:nvSpPr>
          <p:spPr bwMode="auto">
            <a:xfrm>
              <a:off x="5132766" y="2901183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AutoShape 45"/>
            <p:cNvSpPr>
              <a:spLocks/>
            </p:cNvSpPr>
            <p:nvPr/>
          </p:nvSpPr>
          <p:spPr bwMode="auto">
            <a:xfrm>
              <a:off x="5120877" y="30382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4554" y="1507457"/>
            <a:ext cx="755333" cy="755331"/>
            <a:chOff x="5533232" y="2031421"/>
            <a:chExt cx="366051" cy="366050"/>
          </a:xfrm>
          <a:solidFill>
            <a:srgbClr val="7CC8EC"/>
          </a:solidFill>
        </p:grpSpPr>
        <p:sp>
          <p:nvSpPr>
            <p:cNvPr id="40" name="AutoShape 56"/>
            <p:cNvSpPr>
              <a:spLocks/>
            </p:cNvSpPr>
            <p:nvPr/>
          </p:nvSpPr>
          <p:spPr bwMode="auto">
            <a:xfrm>
              <a:off x="5533232" y="2031421"/>
              <a:ext cx="114508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AutoShape 57"/>
            <p:cNvSpPr>
              <a:spLocks/>
            </p:cNvSpPr>
            <p:nvPr/>
          </p:nvSpPr>
          <p:spPr bwMode="auto">
            <a:xfrm>
              <a:off x="5784775" y="2031421"/>
              <a:ext cx="114508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AutoShape 58"/>
            <p:cNvSpPr>
              <a:spLocks/>
            </p:cNvSpPr>
            <p:nvPr/>
          </p:nvSpPr>
          <p:spPr bwMode="auto">
            <a:xfrm>
              <a:off x="5659003" y="2031421"/>
              <a:ext cx="114508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71242" y="1571982"/>
            <a:ext cx="845687" cy="634625"/>
            <a:chOff x="359090" y="2813581"/>
            <a:chExt cx="366051" cy="274694"/>
          </a:xfrm>
          <a:solidFill>
            <a:srgbClr val="F47264"/>
          </a:solidFill>
        </p:grpSpPr>
        <p:sp>
          <p:nvSpPr>
            <p:cNvPr id="47" name="AutoShape 118"/>
            <p:cNvSpPr>
              <a:spLocks/>
            </p:cNvSpPr>
            <p:nvPr/>
          </p:nvSpPr>
          <p:spPr bwMode="auto">
            <a:xfrm>
              <a:off x="359090" y="2813581"/>
              <a:ext cx="366051" cy="274694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AutoShape 119"/>
            <p:cNvSpPr>
              <a:spLocks/>
            </p:cNvSpPr>
            <p:nvPr/>
          </p:nvSpPr>
          <p:spPr bwMode="auto">
            <a:xfrm>
              <a:off x="587481" y="2916200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1" name="AutoShape 4"/>
          <p:cNvSpPr>
            <a:spLocks/>
          </p:cNvSpPr>
          <p:nvPr/>
        </p:nvSpPr>
        <p:spPr bwMode="auto">
          <a:xfrm>
            <a:off x="4205701" y="1547891"/>
            <a:ext cx="656397" cy="6587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3FD5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AutoShape 48"/>
          <p:cNvSpPr>
            <a:spLocks/>
          </p:cNvSpPr>
          <p:nvPr/>
        </p:nvSpPr>
        <p:spPr bwMode="auto">
          <a:xfrm>
            <a:off x="5973530" y="1569242"/>
            <a:ext cx="560977" cy="6409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425"/>
                </a:moveTo>
                <a:cubicBezTo>
                  <a:pt x="5687" y="7425"/>
                  <a:pt x="1542" y="6064"/>
                  <a:pt x="1542" y="4387"/>
                </a:cubicBezTo>
                <a:cubicBezTo>
                  <a:pt x="1542" y="2709"/>
                  <a:pt x="5687" y="1350"/>
                  <a:pt x="10800" y="1350"/>
                </a:cubicBezTo>
                <a:cubicBezTo>
                  <a:pt x="15912" y="1350"/>
                  <a:pt x="20057" y="2709"/>
                  <a:pt x="20057" y="4387"/>
                </a:cubicBezTo>
                <a:cubicBezTo>
                  <a:pt x="20057" y="6064"/>
                  <a:pt x="15912" y="7425"/>
                  <a:pt x="10800" y="7425"/>
                </a:cubicBezTo>
                <a:moveTo>
                  <a:pt x="20057" y="9112"/>
                </a:moveTo>
                <a:lnTo>
                  <a:pt x="20054" y="9112"/>
                </a:lnTo>
                <a:cubicBezTo>
                  <a:pt x="20054" y="9119"/>
                  <a:pt x="20057" y="9127"/>
                  <a:pt x="20057" y="9133"/>
                </a:cubicBezTo>
                <a:cubicBezTo>
                  <a:pt x="20057" y="10800"/>
                  <a:pt x="15912" y="12150"/>
                  <a:pt x="10800" y="12150"/>
                </a:cubicBezTo>
                <a:cubicBezTo>
                  <a:pt x="5687" y="12150"/>
                  <a:pt x="1542" y="10800"/>
                  <a:pt x="1542" y="9133"/>
                </a:cubicBezTo>
                <a:cubicBezTo>
                  <a:pt x="1542" y="9127"/>
                  <a:pt x="1545" y="9119"/>
                  <a:pt x="1545" y="9112"/>
                </a:cubicBezTo>
                <a:lnTo>
                  <a:pt x="1542" y="9112"/>
                </a:lnTo>
                <a:lnTo>
                  <a:pt x="1542" y="6793"/>
                </a:lnTo>
                <a:cubicBezTo>
                  <a:pt x="3564" y="8140"/>
                  <a:pt x="7271" y="8774"/>
                  <a:pt x="10800" y="8774"/>
                </a:cubicBezTo>
                <a:cubicBezTo>
                  <a:pt x="14328" y="8774"/>
                  <a:pt x="18035" y="8140"/>
                  <a:pt x="20057" y="6793"/>
                </a:cubicBezTo>
                <a:cubicBezTo>
                  <a:pt x="20057" y="6793"/>
                  <a:pt x="20057" y="9112"/>
                  <a:pt x="20057" y="9112"/>
                </a:cubicBezTo>
                <a:close/>
                <a:moveTo>
                  <a:pt x="20057" y="13162"/>
                </a:moveTo>
                <a:lnTo>
                  <a:pt x="20054" y="13162"/>
                </a:lnTo>
                <a:cubicBezTo>
                  <a:pt x="20054" y="13169"/>
                  <a:pt x="20057" y="13177"/>
                  <a:pt x="20057" y="13183"/>
                </a:cubicBezTo>
                <a:cubicBezTo>
                  <a:pt x="20057" y="14850"/>
                  <a:pt x="15912" y="16200"/>
                  <a:pt x="10800" y="16200"/>
                </a:cubicBezTo>
                <a:cubicBezTo>
                  <a:pt x="5687" y="16200"/>
                  <a:pt x="1542" y="14850"/>
                  <a:pt x="1542" y="13183"/>
                </a:cubicBezTo>
                <a:cubicBezTo>
                  <a:pt x="1542" y="13177"/>
                  <a:pt x="1545" y="13169"/>
                  <a:pt x="1545" y="13162"/>
                </a:cubicBezTo>
                <a:lnTo>
                  <a:pt x="1542" y="13162"/>
                </a:lnTo>
                <a:lnTo>
                  <a:pt x="1542" y="10640"/>
                </a:lnTo>
                <a:cubicBezTo>
                  <a:pt x="3136" y="12077"/>
                  <a:pt x="6982" y="12825"/>
                  <a:pt x="10800" y="12825"/>
                </a:cubicBezTo>
                <a:cubicBezTo>
                  <a:pt x="14617" y="12825"/>
                  <a:pt x="18463" y="12077"/>
                  <a:pt x="20057" y="10640"/>
                </a:cubicBezTo>
                <a:cubicBezTo>
                  <a:pt x="20057" y="10640"/>
                  <a:pt x="20057" y="13162"/>
                  <a:pt x="20057" y="13162"/>
                </a:cubicBezTo>
                <a:close/>
                <a:moveTo>
                  <a:pt x="20057" y="17212"/>
                </a:moveTo>
                <a:cubicBezTo>
                  <a:pt x="20057" y="18889"/>
                  <a:pt x="15912" y="20249"/>
                  <a:pt x="10800" y="20249"/>
                </a:cubicBezTo>
                <a:cubicBezTo>
                  <a:pt x="5687" y="20249"/>
                  <a:pt x="1542" y="18889"/>
                  <a:pt x="1542" y="17212"/>
                </a:cubicBezTo>
                <a:lnTo>
                  <a:pt x="1542" y="14690"/>
                </a:lnTo>
                <a:cubicBezTo>
                  <a:pt x="3136" y="16127"/>
                  <a:pt x="6982" y="16875"/>
                  <a:pt x="10800" y="16875"/>
                </a:cubicBezTo>
                <a:cubicBezTo>
                  <a:pt x="14617" y="16875"/>
                  <a:pt x="18463" y="16127"/>
                  <a:pt x="20057" y="14690"/>
                </a:cubicBezTo>
                <a:cubicBezTo>
                  <a:pt x="20057" y="14690"/>
                  <a:pt x="20057" y="17212"/>
                  <a:pt x="20057" y="17212"/>
                </a:cubicBezTo>
                <a:close/>
                <a:moveTo>
                  <a:pt x="10800" y="0"/>
                </a:moveTo>
                <a:cubicBezTo>
                  <a:pt x="5598" y="0"/>
                  <a:pt x="0" y="1372"/>
                  <a:pt x="0" y="4387"/>
                </a:cubicBezTo>
                <a:lnTo>
                  <a:pt x="0" y="17212"/>
                </a:lnTo>
                <a:cubicBezTo>
                  <a:pt x="0" y="20226"/>
                  <a:pt x="5598" y="21599"/>
                  <a:pt x="10800" y="21599"/>
                </a:cubicBezTo>
                <a:cubicBezTo>
                  <a:pt x="16001" y="21599"/>
                  <a:pt x="21599" y="20226"/>
                  <a:pt x="21599" y="17212"/>
                </a:cubicBezTo>
                <a:lnTo>
                  <a:pt x="21599" y="4387"/>
                </a:lnTo>
                <a:cubicBezTo>
                  <a:pt x="21599" y="1372"/>
                  <a:pt x="16001" y="0"/>
                  <a:pt x="10800" y="0"/>
                </a:cubicBezTo>
              </a:path>
            </a:pathLst>
          </a:custGeom>
          <a:solidFill>
            <a:srgbClr val="F8D3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" name="Picture 2" descr="Image result for chicken and eg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5" y="3952904"/>
            <a:ext cx="707137" cy="4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3160539" y="4056161"/>
            <a:ext cx="3623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>
                <a:solidFill>
                  <a:schemeClr val="bg1"/>
                </a:solidFill>
                <a:latin typeface="Source Sans Pro" pitchFamily="34" charset="0"/>
              </a:rPr>
              <a:t>Can the chicken-egg dilemma be solved?</a:t>
            </a:r>
          </a:p>
        </p:txBody>
      </p:sp>
    </p:spTree>
    <p:extLst>
      <p:ext uri="{BB962C8B-B14F-4D97-AF65-F5344CB8AC3E}">
        <p14:creationId xmlns:p14="http://schemas.microsoft.com/office/powerpoint/2010/main" val="904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983698" y="1428750"/>
            <a:ext cx="2721902" cy="2721902"/>
            <a:chOff x="1600200" y="1428750"/>
            <a:chExt cx="3183598" cy="3183598"/>
          </a:xfrm>
        </p:grpSpPr>
        <p:grpSp>
          <p:nvGrpSpPr>
            <p:cNvPr id="10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chemeClr val="accent4"/>
            </a:solidFill>
          </p:grpSpPr>
          <p:cxnSp>
            <p:nvCxnSpPr>
              <p:cNvPr id="6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AutoShape 126"/>
            <p:cNvSpPr>
              <a:spLocks/>
            </p:cNvSpPr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Future Research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35698" y="1428750"/>
            <a:ext cx="2590800" cy="533400"/>
            <a:chOff x="381000" y="1428750"/>
            <a:chExt cx="2590800" cy="533400"/>
          </a:xfrm>
        </p:grpSpPr>
        <p:sp>
          <p:nvSpPr>
            <p:cNvPr id="23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" y="1565653"/>
              <a:ext cx="1905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Private EV parking patterns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5698" y="2952750"/>
            <a:ext cx="2590800" cy="533400"/>
            <a:chOff x="381000" y="2952750"/>
            <a:chExt cx="2590800" cy="533400"/>
          </a:xfrm>
        </p:grpSpPr>
        <p:sp>
          <p:nvSpPr>
            <p:cNvPr id="24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E3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000" y="3089653"/>
              <a:ext cx="1905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Neural nets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2126" y="3714750"/>
            <a:ext cx="2664372" cy="533400"/>
            <a:chOff x="307428" y="3714750"/>
            <a:chExt cx="2664372" cy="533400"/>
          </a:xfrm>
        </p:grpSpPr>
        <p:sp>
          <p:nvSpPr>
            <p:cNvPr id="2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5E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7428" y="3826196"/>
              <a:ext cx="198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Involve charging station operators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5698" y="2190750"/>
            <a:ext cx="2590800" cy="533400"/>
            <a:chOff x="381000" y="2190750"/>
            <a:chExt cx="2590800" cy="533400"/>
          </a:xfrm>
        </p:grpSpPr>
        <p:sp>
          <p:nvSpPr>
            <p:cNvPr id="22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" y="2336540"/>
              <a:ext cx="1905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Volume and variety of data</a:t>
              </a:r>
            </a:p>
          </p:txBody>
        </p:sp>
      </p:grpSp>
      <p:sp>
        <p:nvSpPr>
          <p:cNvPr id="43" name="Pentagon 4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oShape 48"/>
          <p:cNvSpPr>
            <a:spLocks/>
          </p:cNvSpPr>
          <p:nvPr/>
        </p:nvSpPr>
        <p:spPr bwMode="auto">
          <a:xfrm>
            <a:off x="3062530" y="2254767"/>
            <a:ext cx="322315" cy="368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425"/>
                </a:moveTo>
                <a:cubicBezTo>
                  <a:pt x="5687" y="7425"/>
                  <a:pt x="1542" y="6064"/>
                  <a:pt x="1542" y="4387"/>
                </a:cubicBezTo>
                <a:cubicBezTo>
                  <a:pt x="1542" y="2709"/>
                  <a:pt x="5687" y="1350"/>
                  <a:pt x="10800" y="1350"/>
                </a:cubicBezTo>
                <a:cubicBezTo>
                  <a:pt x="15912" y="1350"/>
                  <a:pt x="20057" y="2709"/>
                  <a:pt x="20057" y="4387"/>
                </a:cubicBezTo>
                <a:cubicBezTo>
                  <a:pt x="20057" y="6064"/>
                  <a:pt x="15912" y="7425"/>
                  <a:pt x="10800" y="7425"/>
                </a:cubicBezTo>
                <a:moveTo>
                  <a:pt x="20057" y="9112"/>
                </a:moveTo>
                <a:lnTo>
                  <a:pt x="20054" y="9112"/>
                </a:lnTo>
                <a:cubicBezTo>
                  <a:pt x="20054" y="9119"/>
                  <a:pt x="20057" y="9127"/>
                  <a:pt x="20057" y="9133"/>
                </a:cubicBezTo>
                <a:cubicBezTo>
                  <a:pt x="20057" y="10800"/>
                  <a:pt x="15912" y="12150"/>
                  <a:pt x="10800" y="12150"/>
                </a:cubicBezTo>
                <a:cubicBezTo>
                  <a:pt x="5687" y="12150"/>
                  <a:pt x="1542" y="10800"/>
                  <a:pt x="1542" y="9133"/>
                </a:cubicBezTo>
                <a:cubicBezTo>
                  <a:pt x="1542" y="9127"/>
                  <a:pt x="1545" y="9119"/>
                  <a:pt x="1545" y="9112"/>
                </a:cubicBezTo>
                <a:lnTo>
                  <a:pt x="1542" y="9112"/>
                </a:lnTo>
                <a:lnTo>
                  <a:pt x="1542" y="6793"/>
                </a:lnTo>
                <a:cubicBezTo>
                  <a:pt x="3564" y="8140"/>
                  <a:pt x="7271" y="8774"/>
                  <a:pt x="10800" y="8774"/>
                </a:cubicBezTo>
                <a:cubicBezTo>
                  <a:pt x="14328" y="8774"/>
                  <a:pt x="18035" y="8140"/>
                  <a:pt x="20057" y="6793"/>
                </a:cubicBezTo>
                <a:cubicBezTo>
                  <a:pt x="20057" y="6793"/>
                  <a:pt x="20057" y="9112"/>
                  <a:pt x="20057" y="9112"/>
                </a:cubicBezTo>
                <a:close/>
                <a:moveTo>
                  <a:pt x="20057" y="13162"/>
                </a:moveTo>
                <a:lnTo>
                  <a:pt x="20054" y="13162"/>
                </a:lnTo>
                <a:cubicBezTo>
                  <a:pt x="20054" y="13169"/>
                  <a:pt x="20057" y="13177"/>
                  <a:pt x="20057" y="13183"/>
                </a:cubicBezTo>
                <a:cubicBezTo>
                  <a:pt x="20057" y="14850"/>
                  <a:pt x="15912" y="16200"/>
                  <a:pt x="10800" y="16200"/>
                </a:cubicBezTo>
                <a:cubicBezTo>
                  <a:pt x="5687" y="16200"/>
                  <a:pt x="1542" y="14850"/>
                  <a:pt x="1542" y="13183"/>
                </a:cubicBezTo>
                <a:cubicBezTo>
                  <a:pt x="1542" y="13177"/>
                  <a:pt x="1545" y="13169"/>
                  <a:pt x="1545" y="13162"/>
                </a:cubicBezTo>
                <a:lnTo>
                  <a:pt x="1542" y="13162"/>
                </a:lnTo>
                <a:lnTo>
                  <a:pt x="1542" y="10640"/>
                </a:lnTo>
                <a:cubicBezTo>
                  <a:pt x="3136" y="12077"/>
                  <a:pt x="6982" y="12825"/>
                  <a:pt x="10800" y="12825"/>
                </a:cubicBezTo>
                <a:cubicBezTo>
                  <a:pt x="14617" y="12825"/>
                  <a:pt x="18463" y="12077"/>
                  <a:pt x="20057" y="10640"/>
                </a:cubicBezTo>
                <a:cubicBezTo>
                  <a:pt x="20057" y="10640"/>
                  <a:pt x="20057" y="13162"/>
                  <a:pt x="20057" y="13162"/>
                </a:cubicBezTo>
                <a:close/>
                <a:moveTo>
                  <a:pt x="20057" y="17212"/>
                </a:moveTo>
                <a:cubicBezTo>
                  <a:pt x="20057" y="18889"/>
                  <a:pt x="15912" y="20249"/>
                  <a:pt x="10800" y="20249"/>
                </a:cubicBezTo>
                <a:cubicBezTo>
                  <a:pt x="5687" y="20249"/>
                  <a:pt x="1542" y="18889"/>
                  <a:pt x="1542" y="17212"/>
                </a:cubicBezTo>
                <a:lnTo>
                  <a:pt x="1542" y="14690"/>
                </a:lnTo>
                <a:cubicBezTo>
                  <a:pt x="3136" y="16127"/>
                  <a:pt x="6982" y="16875"/>
                  <a:pt x="10800" y="16875"/>
                </a:cubicBezTo>
                <a:cubicBezTo>
                  <a:pt x="14617" y="16875"/>
                  <a:pt x="18463" y="16127"/>
                  <a:pt x="20057" y="14690"/>
                </a:cubicBezTo>
                <a:cubicBezTo>
                  <a:pt x="20057" y="14690"/>
                  <a:pt x="20057" y="17212"/>
                  <a:pt x="20057" y="17212"/>
                </a:cubicBezTo>
                <a:close/>
                <a:moveTo>
                  <a:pt x="10800" y="0"/>
                </a:moveTo>
                <a:cubicBezTo>
                  <a:pt x="5598" y="0"/>
                  <a:pt x="0" y="1372"/>
                  <a:pt x="0" y="4387"/>
                </a:cubicBezTo>
                <a:lnTo>
                  <a:pt x="0" y="17212"/>
                </a:lnTo>
                <a:cubicBezTo>
                  <a:pt x="0" y="20226"/>
                  <a:pt x="5598" y="21599"/>
                  <a:pt x="10800" y="21599"/>
                </a:cubicBezTo>
                <a:cubicBezTo>
                  <a:pt x="16001" y="21599"/>
                  <a:pt x="21599" y="20226"/>
                  <a:pt x="21599" y="17212"/>
                </a:cubicBezTo>
                <a:lnTo>
                  <a:pt x="21599" y="4387"/>
                </a:lnTo>
                <a:cubicBezTo>
                  <a:pt x="21599" y="1372"/>
                  <a:pt x="1600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AutoShape 48"/>
          <p:cNvSpPr>
            <a:spLocks/>
          </p:cNvSpPr>
          <p:nvPr/>
        </p:nvSpPr>
        <p:spPr bwMode="auto">
          <a:xfrm>
            <a:off x="5894018" y="1944258"/>
            <a:ext cx="322315" cy="368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425"/>
                </a:moveTo>
                <a:cubicBezTo>
                  <a:pt x="5687" y="7425"/>
                  <a:pt x="1542" y="6064"/>
                  <a:pt x="1542" y="4387"/>
                </a:cubicBezTo>
                <a:cubicBezTo>
                  <a:pt x="1542" y="2709"/>
                  <a:pt x="5687" y="1350"/>
                  <a:pt x="10800" y="1350"/>
                </a:cubicBezTo>
                <a:cubicBezTo>
                  <a:pt x="15912" y="1350"/>
                  <a:pt x="20057" y="2709"/>
                  <a:pt x="20057" y="4387"/>
                </a:cubicBezTo>
                <a:cubicBezTo>
                  <a:pt x="20057" y="6064"/>
                  <a:pt x="15912" y="7425"/>
                  <a:pt x="10800" y="7425"/>
                </a:cubicBezTo>
                <a:moveTo>
                  <a:pt x="20057" y="9112"/>
                </a:moveTo>
                <a:lnTo>
                  <a:pt x="20054" y="9112"/>
                </a:lnTo>
                <a:cubicBezTo>
                  <a:pt x="20054" y="9119"/>
                  <a:pt x="20057" y="9127"/>
                  <a:pt x="20057" y="9133"/>
                </a:cubicBezTo>
                <a:cubicBezTo>
                  <a:pt x="20057" y="10800"/>
                  <a:pt x="15912" y="12150"/>
                  <a:pt x="10800" y="12150"/>
                </a:cubicBezTo>
                <a:cubicBezTo>
                  <a:pt x="5687" y="12150"/>
                  <a:pt x="1542" y="10800"/>
                  <a:pt x="1542" y="9133"/>
                </a:cubicBezTo>
                <a:cubicBezTo>
                  <a:pt x="1542" y="9127"/>
                  <a:pt x="1545" y="9119"/>
                  <a:pt x="1545" y="9112"/>
                </a:cubicBezTo>
                <a:lnTo>
                  <a:pt x="1542" y="9112"/>
                </a:lnTo>
                <a:lnTo>
                  <a:pt x="1542" y="6793"/>
                </a:lnTo>
                <a:cubicBezTo>
                  <a:pt x="3564" y="8140"/>
                  <a:pt x="7271" y="8774"/>
                  <a:pt x="10800" y="8774"/>
                </a:cubicBezTo>
                <a:cubicBezTo>
                  <a:pt x="14328" y="8774"/>
                  <a:pt x="18035" y="8140"/>
                  <a:pt x="20057" y="6793"/>
                </a:cubicBezTo>
                <a:cubicBezTo>
                  <a:pt x="20057" y="6793"/>
                  <a:pt x="20057" y="9112"/>
                  <a:pt x="20057" y="9112"/>
                </a:cubicBezTo>
                <a:close/>
                <a:moveTo>
                  <a:pt x="20057" y="13162"/>
                </a:moveTo>
                <a:lnTo>
                  <a:pt x="20054" y="13162"/>
                </a:lnTo>
                <a:cubicBezTo>
                  <a:pt x="20054" y="13169"/>
                  <a:pt x="20057" y="13177"/>
                  <a:pt x="20057" y="13183"/>
                </a:cubicBezTo>
                <a:cubicBezTo>
                  <a:pt x="20057" y="14850"/>
                  <a:pt x="15912" y="16200"/>
                  <a:pt x="10800" y="16200"/>
                </a:cubicBezTo>
                <a:cubicBezTo>
                  <a:pt x="5687" y="16200"/>
                  <a:pt x="1542" y="14850"/>
                  <a:pt x="1542" y="13183"/>
                </a:cubicBezTo>
                <a:cubicBezTo>
                  <a:pt x="1542" y="13177"/>
                  <a:pt x="1545" y="13169"/>
                  <a:pt x="1545" y="13162"/>
                </a:cubicBezTo>
                <a:lnTo>
                  <a:pt x="1542" y="13162"/>
                </a:lnTo>
                <a:lnTo>
                  <a:pt x="1542" y="10640"/>
                </a:lnTo>
                <a:cubicBezTo>
                  <a:pt x="3136" y="12077"/>
                  <a:pt x="6982" y="12825"/>
                  <a:pt x="10800" y="12825"/>
                </a:cubicBezTo>
                <a:cubicBezTo>
                  <a:pt x="14617" y="12825"/>
                  <a:pt x="18463" y="12077"/>
                  <a:pt x="20057" y="10640"/>
                </a:cubicBezTo>
                <a:cubicBezTo>
                  <a:pt x="20057" y="10640"/>
                  <a:pt x="20057" y="13162"/>
                  <a:pt x="20057" y="13162"/>
                </a:cubicBezTo>
                <a:close/>
                <a:moveTo>
                  <a:pt x="20057" y="17212"/>
                </a:moveTo>
                <a:cubicBezTo>
                  <a:pt x="20057" y="18889"/>
                  <a:pt x="15912" y="20249"/>
                  <a:pt x="10800" y="20249"/>
                </a:cubicBezTo>
                <a:cubicBezTo>
                  <a:pt x="5687" y="20249"/>
                  <a:pt x="1542" y="18889"/>
                  <a:pt x="1542" y="17212"/>
                </a:cubicBezTo>
                <a:lnTo>
                  <a:pt x="1542" y="14690"/>
                </a:lnTo>
                <a:cubicBezTo>
                  <a:pt x="3136" y="16127"/>
                  <a:pt x="6982" y="16875"/>
                  <a:pt x="10800" y="16875"/>
                </a:cubicBezTo>
                <a:cubicBezTo>
                  <a:pt x="14617" y="16875"/>
                  <a:pt x="18463" y="16127"/>
                  <a:pt x="20057" y="14690"/>
                </a:cubicBezTo>
                <a:cubicBezTo>
                  <a:pt x="20057" y="14690"/>
                  <a:pt x="20057" y="17212"/>
                  <a:pt x="20057" y="17212"/>
                </a:cubicBezTo>
                <a:close/>
                <a:moveTo>
                  <a:pt x="10800" y="0"/>
                </a:moveTo>
                <a:cubicBezTo>
                  <a:pt x="5598" y="0"/>
                  <a:pt x="0" y="1372"/>
                  <a:pt x="0" y="4387"/>
                </a:cubicBezTo>
                <a:lnTo>
                  <a:pt x="0" y="17212"/>
                </a:lnTo>
                <a:cubicBezTo>
                  <a:pt x="0" y="20226"/>
                  <a:pt x="5598" y="21599"/>
                  <a:pt x="10800" y="21599"/>
                </a:cubicBezTo>
                <a:cubicBezTo>
                  <a:pt x="16001" y="21599"/>
                  <a:pt x="21599" y="20226"/>
                  <a:pt x="21599" y="17212"/>
                </a:cubicBezTo>
                <a:lnTo>
                  <a:pt x="21599" y="4387"/>
                </a:lnTo>
                <a:cubicBezTo>
                  <a:pt x="21599" y="1372"/>
                  <a:pt x="16001" y="0"/>
                  <a:pt x="10800" y="0"/>
                </a:cubicBezTo>
              </a:path>
            </a:pathLst>
          </a:custGeom>
          <a:solidFill>
            <a:srgbClr val="F8D3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" name="Picture 2" descr="Image result for chargi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66" y="3757845"/>
            <a:ext cx="436132" cy="4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charg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35" y="2571750"/>
            <a:ext cx="436132" cy="4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car parki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47" y="1498092"/>
            <a:ext cx="381342" cy="3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car park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00" y="1937721"/>
            <a:ext cx="381342" cy="3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Image result for brain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98" y="3059462"/>
            <a:ext cx="415506" cy="3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mage result for brain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98" y="2617539"/>
            <a:ext cx="415506" cy="3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1276350"/>
            <a:ext cx="5791200" cy="3276600"/>
          </a:xfrm>
          <a:prstGeom prst="rect">
            <a:avLst/>
          </a:prstGeom>
          <a:solidFill>
            <a:schemeClr val="accent2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Research Question and Results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5913" y="2504241"/>
            <a:ext cx="25908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How can point of interest information be used</a:t>
            </a: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to improve decision making in charging station</a:t>
            </a: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placement?</a:t>
            </a:r>
            <a:endParaRPr lang="ms-MY" sz="16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2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987363" y="3105150"/>
            <a:ext cx="1556655" cy="369332"/>
            <a:chOff x="3987364" y="3028950"/>
            <a:chExt cx="1556656" cy="369332"/>
          </a:xfrm>
        </p:grpSpPr>
        <p:sp>
          <p:nvSpPr>
            <p:cNvPr id="18" name="Rectangle 17"/>
            <p:cNvSpPr/>
            <p:nvPr/>
          </p:nvSpPr>
          <p:spPr>
            <a:xfrm>
              <a:off x="4172420" y="3028950"/>
              <a:ext cx="1371600" cy="36933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ms-MY" dirty="0">
                  <a:solidFill>
                    <a:schemeClr val="bg1"/>
                  </a:solidFill>
                  <a:latin typeface="Source Sans Pro" pitchFamily="34" charset="0"/>
                </a:rPr>
                <a:t>Results:</a:t>
              </a: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987364" y="3141222"/>
              <a:ext cx="160096" cy="166034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74970" y="1428750"/>
            <a:ext cx="2264230" cy="1084746"/>
            <a:chOff x="6574970" y="1428750"/>
            <a:chExt cx="2264230" cy="1084746"/>
          </a:xfrm>
        </p:grpSpPr>
        <p:sp>
          <p:nvSpPr>
            <p:cNvPr id="21" name="Rectangle 20"/>
            <p:cNvSpPr/>
            <p:nvPr/>
          </p:nvSpPr>
          <p:spPr>
            <a:xfrm>
              <a:off x="6934200" y="1774832"/>
              <a:ext cx="17526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050" dirty="0">
                  <a:solidFill>
                    <a:schemeClr val="bg1"/>
                  </a:solidFill>
                  <a:latin typeface="Source Sans Pro Light" pitchFamily="34" charset="0"/>
                </a:rPr>
                <a:t>Are such predictive models </a:t>
              </a:r>
              <a:endParaRPr lang="en-US" sz="1050" dirty="0">
                <a:solidFill>
                  <a:schemeClr val="bg1"/>
                </a:solidFill>
                <a:latin typeface="Source Sans Pro Light" pitchFamily="34" charset="0"/>
              </a:endParaRPr>
            </a:p>
            <a:p>
              <a:r>
                <a:rPr lang="en-US" sz="1050" dirty="0">
                  <a:solidFill>
                    <a:schemeClr val="bg1"/>
                  </a:solidFill>
                  <a:latin typeface="Source Sans Pro Light" pitchFamily="34" charset="0"/>
                </a:rPr>
                <a:t>valid across multiple cities?</a:t>
              </a:r>
              <a:endParaRPr lang="ms-MY" sz="1050" dirty="0">
                <a:solidFill>
                  <a:schemeClr val="bg1"/>
                </a:solidFill>
                <a:latin typeface="Source Sans Pro Light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34200" y="1428750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dirty="0">
                  <a:solidFill>
                    <a:schemeClr val="bg1"/>
                  </a:solidFill>
                  <a:latin typeface="Source Sans Pro" pitchFamily="34" charset="0"/>
                </a:rPr>
                <a:t>Question 2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574970" y="1447800"/>
              <a:ext cx="348344" cy="348344"/>
              <a:chOff x="6574970" y="1371600"/>
              <a:chExt cx="348344" cy="34834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574970" y="1371600"/>
                <a:ext cx="348344" cy="3483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6665247" y="1456659"/>
                <a:ext cx="160096" cy="166034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239740" y="1428750"/>
            <a:ext cx="2200521" cy="1284801"/>
            <a:chOff x="4190999" y="1352550"/>
            <a:chExt cx="1944459" cy="1284801"/>
          </a:xfrm>
        </p:grpSpPr>
        <p:sp>
          <p:nvSpPr>
            <p:cNvPr id="15" name="Rectangle 14"/>
            <p:cNvSpPr/>
            <p:nvPr/>
          </p:nvSpPr>
          <p:spPr>
            <a:xfrm>
              <a:off x="4190999" y="1698632"/>
              <a:ext cx="17526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Source Sans Pro Light" pitchFamily="34" charset="0"/>
                </a:rPr>
                <a:t>Can point of interest information can be used to predict profitable EV charging locations in mid-sized to large cities?</a:t>
              </a:r>
              <a:endParaRPr lang="ms-MY" sz="1100" dirty="0">
                <a:solidFill>
                  <a:schemeClr val="bg1"/>
                </a:solidFill>
                <a:latin typeface="Source Sans Pro Light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0999" y="1352550"/>
              <a:ext cx="19444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dirty="0">
                  <a:solidFill>
                    <a:schemeClr val="bg1"/>
                  </a:solidFill>
                  <a:latin typeface="Source Sans Pro" pitchFamily="34" charset="0"/>
                </a:rPr>
                <a:t>Question 1</a:t>
              </a:r>
            </a:p>
          </p:txBody>
        </p:sp>
      </p:grpSp>
      <p:sp>
        <p:nvSpPr>
          <p:cNvPr id="43" name="Pentagon 42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1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92153" y="1416842"/>
            <a:ext cx="1044493" cy="994296"/>
            <a:chOff x="2003507" y="1215707"/>
            <a:chExt cx="389847" cy="389848"/>
          </a:xfrm>
        </p:grpSpPr>
        <p:sp>
          <p:nvSpPr>
            <p:cNvPr id="54" name="AutoShape 126"/>
            <p:cNvSpPr>
              <a:spLocks/>
            </p:cNvSpPr>
            <p:nvPr/>
          </p:nvSpPr>
          <p:spPr bwMode="auto">
            <a:xfrm>
              <a:off x="2003507" y="1215707"/>
              <a:ext cx="389847" cy="389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127"/>
            <p:cNvSpPr>
              <a:spLocks/>
            </p:cNvSpPr>
            <p:nvPr/>
          </p:nvSpPr>
          <p:spPr bwMode="auto">
            <a:xfrm>
              <a:off x="2161445" y="1276350"/>
              <a:ext cx="91964" cy="9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45057" y="3060902"/>
            <a:ext cx="314073" cy="457827"/>
            <a:chOff x="6046428" y="1928075"/>
            <a:chExt cx="251543" cy="366676"/>
          </a:xfrm>
          <a:solidFill>
            <a:schemeClr val="bg2"/>
          </a:solidFill>
        </p:grpSpPr>
        <p:sp>
          <p:nvSpPr>
            <p:cNvPr id="71" name="AutoShape 113"/>
            <p:cNvSpPr>
              <a:spLocks/>
            </p:cNvSpPr>
            <p:nvPr/>
          </p:nvSpPr>
          <p:spPr bwMode="auto">
            <a:xfrm>
              <a:off x="6046428" y="1928075"/>
              <a:ext cx="25154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AutoShape 114"/>
            <p:cNvSpPr>
              <a:spLocks/>
            </p:cNvSpPr>
            <p:nvPr/>
          </p:nvSpPr>
          <p:spPr bwMode="auto">
            <a:xfrm>
              <a:off x="6103369" y="1985642"/>
              <a:ext cx="74461" cy="74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3864179" y="1460859"/>
            <a:ext cx="348344" cy="348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3954456" y="1545918"/>
            <a:ext cx="160096" cy="166034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221062" y="3100350"/>
            <a:ext cx="3618138" cy="124649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Source Sans Pro" pitchFamily="34" charset="0"/>
              </a:rPr>
              <a:t>Both questions answered in the affirmative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Source Sans Pro" pitchFamily="34" charset="0"/>
              </a:rPr>
              <a:t>Model outperforms any naive model by 24.1% in targeted accuracy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Source Sans Pro" pitchFamily="34" charset="0"/>
              </a:rPr>
              <a:t>Savings of up to 11% in fixed cost investment per city for station operators</a:t>
            </a:r>
            <a:endParaRPr lang="ms-MY" sz="1300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1276350"/>
            <a:ext cx="4191000" cy="327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Literature and Motivation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99842" y="1285875"/>
            <a:ext cx="685800" cy="609600"/>
            <a:chOff x="533400" y="1504950"/>
            <a:chExt cx="685800" cy="609600"/>
          </a:xfrm>
        </p:grpSpPr>
        <p:sp>
          <p:nvSpPr>
            <p:cNvPr id="16" name="Rectangle 15"/>
            <p:cNvSpPr/>
            <p:nvPr/>
          </p:nvSpPr>
          <p:spPr>
            <a:xfrm>
              <a:off x="533400" y="1504950"/>
              <a:ext cx="6858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400" y="2038350"/>
              <a:ext cx="685800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Pentagon 26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7337" y="1328734"/>
            <a:ext cx="1451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600" dirty="0">
                <a:solidFill>
                  <a:schemeClr val="bg1"/>
                </a:solidFill>
                <a:latin typeface="Source Sans Pro" pitchFamily="34" charset="0"/>
              </a:rPr>
              <a:t>Key research: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0799" y="1336704"/>
            <a:ext cx="2743201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itchFamily="34" charset="0"/>
              </a:rPr>
              <a:t>Chicken-egg dilemma by </a:t>
            </a:r>
            <a:r>
              <a:rPr lang="en-US" sz="1600" dirty="0" err="1">
                <a:solidFill>
                  <a:schemeClr val="bg1"/>
                </a:solidFill>
                <a:latin typeface="Source Sans Pro" pitchFamily="34" charset="0"/>
              </a:rPr>
              <a:t>Gnann</a:t>
            </a:r>
            <a:r>
              <a:rPr lang="en-US" sz="1600" dirty="0">
                <a:solidFill>
                  <a:schemeClr val="bg1"/>
                </a:solidFill>
                <a:latin typeface="Source Sans Pro" pitchFamily="34" charset="0"/>
              </a:rPr>
              <a:t> et al. (2015)</a:t>
            </a:r>
          </a:p>
          <a:p>
            <a:pPr marL="285750" indent="-285750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itchFamily="34" charset="0"/>
              </a:rPr>
              <a:t>Random Forest to predict wildfires by Oliveira et al. (2012)</a:t>
            </a:r>
          </a:p>
          <a:p>
            <a:pPr marL="285750" indent="-285750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ms-MY" sz="1600" dirty="0">
                <a:solidFill>
                  <a:schemeClr val="bg1"/>
                </a:solidFill>
                <a:latin typeface="Source Sans Pro" pitchFamily="34" charset="0"/>
              </a:rPr>
              <a:t>Willingness-to-walk by Untermann et al. (2014)</a:t>
            </a:r>
          </a:p>
          <a:p>
            <a:pPr marL="285750" indent="-285750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ms-MY" sz="1600" dirty="0">
                <a:solidFill>
                  <a:schemeClr val="bg1"/>
                </a:solidFill>
                <a:latin typeface="Source Sans Pro" pitchFamily="34" charset="0"/>
              </a:rPr>
              <a:t>Significant influence of PoIs for charging demand by Xi et al. (2013)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9842" y="3943350"/>
            <a:ext cx="685800" cy="609600"/>
            <a:chOff x="399842" y="3943350"/>
            <a:chExt cx="685800" cy="609600"/>
          </a:xfrm>
        </p:grpSpPr>
        <p:grpSp>
          <p:nvGrpSpPr>
            <p:cNvPr id="30" name="Group 29"/>
            <p:cNvGrpSpPr/>
            <p:nvPr/>
          </p:nvGrpSpPr>
          <p:grpSpPr>
            <a:xfrm>
              <a:off x="399842" y="3943350"/>
              <a:ext cx="685800" cy="609600"/>
              <a:chOff x="2133600" y="1504950"/>
              <a:chExt cx="685800" cy="609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133600" y="1504950"/>
                <a:ext cx="685800" cy="4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33600" y="2038350"/>
                <a:ext cx="685800" cy="76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531821" y="4016504"/>
              <a:ext cx="386472" cy="31089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34316" y="3967817"/>
            <a:ext cx="242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Random Forests used in spatial prediction problems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34316" y="2582863"/>
            <a:ext cx="3261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Points of interest often mentioned as  strong parking charging demand influencers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9842" y="2614613"/>
            <a:ext cx="685800" cy="609600"/>
            <a:chOff x="399842" y="2495550"/>
            <a:chExt cx="685800" cy="609600"/>
          </a:xfrm>
        </p:grpSpPr>
        <p:grpSp>
          <p:nvGrpSpPr>
            <p:cNvPr id="38" name="Group 37"/>
            <p:cNvGrpSpPr/>
            <p:nvPr/>
          </p:nvGrpSpPr>
          <p:grpSpPr>
            <a:xfrm>
              <a:off x="399842" y="2495550"/>
              <a:ext cx="685800" cy="609600"/>
              <a:chOff x="3733800" y="1504950"/>
              <a:chExt cx="685800" cy="609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733800" y="1504950"/>
                <a:ext cx="6858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733800" y="2038350"/>
                <a:ext cx="685800" cy="76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395" y="2541020"/>
              <a:ext cx="274694" cy="366676"/>
              <a:chOff x="2049702" y="1474079"/>
              <a:chExt cx="274694" cy="366676"/>
            </a:xfrm>
            <a:solidFill>
              <a:schemeClr val="bg1"/>
            </a:solidFill>
          </p:grpSpPr>
          <p:sp>
            <p:nvSpPr>
              <p:cNvPr id="43" name="AutoShape 108"/>
              <p:cNvSpPr>
                <a:spLocks/>
              </p:cNvSpPr>
              <p:nvPr/>
            </p:nvSpPr>
            <p:spPr bwMode="auto">
              <a:xfrm>
                <a:off x="2117906" y="1542909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AutoShape 109"/>
              <p:cNvSpPr>
                <a:spLocks/>
              </p:cNvSpPr>
              <p:nvPr/>
            </p:nvSpPr>
            <p:spPr bwMode="auto">
              <a:xfrm>
                <a:off x="2049702" y="1474079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pic>
        <p:nvPicPr>
          <p:cNvPr id="1026" name="Picture 2" descr="Image result for chicken and eg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9" y="1333202"/>
            <a:ext cx="533400" cy="3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234316" y="1236600"/>
            <a:ext cx="3261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Chicken-egg problem of EV charging and car sharing</a:t>
            </a:r>
          </a:p>
        </p:txBody>
      </p:sp>
    </p:spTree>
    <p:extLst>
      <p:ext uri="{BB962C8B-B14F-4D97-AF65-F5344CB8AC3E}">
        <p14:creationId xmlns:p14="http://schemas.microsoft.com/office/powerpoint/2010/main" val="3645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Data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5" y="1524340"/>
            <a:ext cx="8077200" cy="249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Data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340"/>
            <a:ext cx="4343400" cy="2699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62" y="1524340"/>
            <a:ext cx="3938587" cy="2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Methodology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05</a:t>
            </a:r>
          </a:p>
        </p:txBody>
      </p:sp>
      <p:pic>
        <p:nvPicPr>
          <p:cNvPr id="1028" name="Picture 4" descr="Image result for car park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17" y="2161487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3050228" y="2278839"/>
            <a:ext cx="1216972" cy="826311"/>
            <a:chOff x="2983629" y="2198066"/>
            <a:chExt cx="1253154" cy="850879"/>
          </a:xfrm>
        </p:grpSpPr>
        <p:sp>
          <p:nvSpPr>
            <p:cNvPr id="72" name="Hexagon 71"/>
            <p:cNvSpPr/>
            <p:nvPr/>
          </p:nvSpPr>
          <p:spPr>
            <a:xfrm>
              <a:off x="2983629" y="2198066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Hexagon 72"/>
            <p:cNvSpPr/>
            <p:nvPr/>
          </p:nvSpPr>
          <p:spPr>
            <a:xfrm>
              <a:off x="3367047" y="2412864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Hexagon 73"/>
            <p:cNvSpPr/>
            <p:nvPr/>
          </p:nvSpPr>
          <p:spPr>
            <a:xfrm>
              <a:off x="3749948" y="2203021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3747032" y="2629260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89258" y="2343150"/>
            <a:ext cx="1006942" cy="548762"/>
            <a:chOff x="6594134" y="230539"/>
            <a:chExt cx="1006942" cy="548762"/>
          </a:xfrm>
        </p:grpSpPr>
        <p:grpSp>
          <p:nvGrpSpPr>
            <p:cNvPr id="76" name="Group 75"/>
            <p:cNvGrpSpPr/>
            <p:nvPr/>
          </p:nvGrpSpPr>
          <p:grpSpPr>
            <a:xfrm>
              <a:off x="6594134" y="230539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77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9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885516" y="413251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81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2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3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235026" y="348481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85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6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7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110791" y="2065408"/>
                <a:ext cx="691792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rgbClr val="F8D35E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91" y="2065408"/>
                <a:ext cx="691792" cy="756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rgbClr val="3F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58073457"/>
              </p:ext>
            </p:extLst>
          </p:nvPr>
        </p:nvGraphicFramePr>
        <p:xfrm>
          <a:off x="1143000" y="667456"/>
          <a:ext cx="6858000" cy="378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" name="Picture 4" descr="Image result for car park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17" y="2163584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038544" y="2273250"/>
            <a:ext cx="1216972" cy="826311"/>
            <a:chOff x="2983629" y="2198066"/>
            <a:chExt cx="1253154" cy="850879"/>
          </a:xfrm>
        </p:grpSpPr>
        <p:sp>
          <p:nvSpPr>
            <p:cNvPr id="33" name="Hexagon 32"/>
            <p:cNvSpPr/>
            <p:nvPr/>
          </p:nvSpPr>
          <p:spPr>
            <a:xfrm>
              <a:off x="2983629" y="2198066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/>
          </p:nvSpPr>
          <p:spPr>
            <a:xfrm>
              <a:off x="3367047" y="2412864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3749948" y="2203021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3747032" y="2629260"/>
              <a:ext cx="486835" cy="419685"/>
            </a:xfrm>
            <a:prstGeom prst="hexagon">
              <a:avLst/>
            </a:prstGeom>
            <a:noFill/>
            <a:ln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5110791" y="2071282"/>
                <a:ext cx="691792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solidFill>
                                <a:srgbClr val="F8D35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F8D35E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rgbClr val="F8D35E"/>
                  </a:solidFill>
                </a:endParaRPr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91" y="2071282"/>
                <a:ext cx="691792" cy="7564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689258" y="2343150"/>
            <a:ext cx="1006942" cy="548762"/>
            <a:chOff x="6598227" y="220532"/>
            <a:chExt cx="1006942" cy="548762"/>
          </a:xfrm>
        </p:grpSpPr>
        <p:grpSp>
          <p:nvGrpSpPr>
            <p:cNvPr id="41" name="Group 40"/>
            <p:cNvGrpSpPr/>
            <p:nvPr/>
          </p:nvGrpSpPr>
          <p:grpSpPr>
            <a:xfrm>
              <a:off x="6598227" y="220532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42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3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889609" y="403244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46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8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239119" y="338474"/>
              <a:ext cx="366050" cy="366050"/>
              <a:chOff x="3288121" y="2035176"/>
              <a:chExt cx="366050" cy="366050"/>
            </a:xfrm>
            <a:solidFill>
              <a:srgbClr val="7CC8EC"/>
            </a:solidFill>
          </p:grpSpPr>
          <p:sp>
            <p:nvSpPr>
              <p:cNvPr id="50" name="AutoShape 123"/>
              <p:cNvSpPr>
                <a:spLocks/>
              </p:cNvSpPr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1" name="AutoShape 124"/>
              <p:cNvSpPr>
                <a:spLocks/>
              </p:cNvSpPr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" name="AutoShape 125"/>
              <p:cNvSpPr>
                <a:spLocks/>
              </p:cNvSpPr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4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297658"/>
            <a:ext cx="5715000" cy="4724400"/>
            <a:chOff x="1447800" y="285750"/>
            <a:chExt cx="5715000" cy="472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304800"/>
              <a:ext cx="5675703" cy="47053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91200" y="28575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Data Preparation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06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rgbClr val="3F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Potential charging demand aggregation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11" y="2495550"/>
            <a:ext cx="2009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Data Preparation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07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rgbClr val="3F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Optimal, uniform cell occupation distribution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970893"/>
            <a:ext cx="53721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76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Data Preparation</a:t>
            </a:r>
          </a:p>
        </p:txBody>
      </p:sp>
      <p:sp>
        <p:nvSpPr>
          <p:cNvPr id="29" name="Pentagon 28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Source Sans Pro" pitchFamily="34" charset="0"/>
              </a:rPr>
              <a:t>08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0" y="1276350"/>
            <a:ext cx="45719" cy="3276600"/>
          </a:xfrm>
          <a:prstGeom prst="rect">
            <a:avLst/>
          </a:prstGeom>
          <a:solidFill>
            <a:srgbClr val="3F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btitle 4"/>
          <p:cNvSpPr txBox="1">
            <a:spLocks/>
          </p:cNvSpPr>
          <p:nvPr/>
        </p:nvSpPr>
        <p:spPr>
          <a:xfrm>
            <a:off x="457200" y="6667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Actual cell occupation for cells with in top 10% of charging demand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23925"/>
            <a:ext cx="55626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13810</TotalTime>
  <Words>419</Words>
  <Application>Microsoft Macintosh PowerPoint</Application>
  <PresentationFormat>On-screen Show (16:9)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Open Sans</vt:lpstr>
      <vt:lpstr>Source Sans Pro</vt:lpstr>
      <vt:lpstr>Source Sans Pro ExtraLight</vt:lpstr>
      <vt:lpstr>Source Sans Pro Light</vt:lpstr>
      <vt:lpstr>Office Theme</vt:lpstr>
      <vt:lpstr>Charging Ahead - Predicting Optimal Charging Station Locations across Multiple Cities</vt:lpstr>
      <vt:lpstr>Research Question and Results</vt:lpstr>
      <vt:lpstr>Literature and Motivation</vt:lpstr>
      <vt:lpstr>Data</vt:lpstr>
      <vt:lpstr>Data</vt:lpstr>
      <vt:lpstr>Methodology</vt:lpstr>
      <vt:lpstr>Data Preparation</vt:lpstr>
      <vt:lpstr>Data Preparation</vt:lpstr>
      <vt:lpstr>Data Preparation</vt:lpstr>
      <vt:lpstr>Modeling</vt:lpstr>
      <vt:lpstr>Model Performance</vt:lpstr>
      <vt:lpstr>Results in Detail</vt:lpstr>
      <vt:lpstr>Predictive Results</vt:lpstr>
      <vt:lpstr>Predictive Results</vt:lpstr>
      <vt:lpstr>Predictive Results</vt:lpstr>
      <vt:lpstr>Implications</vt:lpstr>
      <vt:lpstr>Future Research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VON RUEDEN, Jonathan</cp:lastModifiedBy>
  <cp:revision>505</cp:revision>
  <dcterms:created xsi:type="dcterms:W3CDTF">2014-06-10T02:15:29Z</dcterms:created>
  <dcterms:modified xsi:type="dcterms:W3CDTF">2017-11-22T07:35:06Z</dcterms:modified>
</cp:coreProperties>
</file>