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1" r:id="rId2"/>
    <p:sldId id="257" r:id="rId3"/>
    <p:sldId id="271" r:id="rId4"/>
    <p:sldId id="273" r:id="rId5"/>
    <p:sldId id="274" r:id="rId6"/>
    <p:sldId id="265" r:id="rId7"/>
    <p:sldId id="272" r:id="rId8"/>
    <p:sldId id="275" r:id="rId9"/>
    <p:sldId id="276" r:id="rId10"/>
    <p:sldId id="277" r:id="rId11"/>
    <p:sldId id="279" r:id="rId12"/>
    <p:sldId id="278" r:id="rId13"/>
    <p:sldId id="280" r:id="rId14"/>
    <p:sldId id="28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16" autoAdjust="0"/>
    <p:restoredTop sz="94706" autoAdjust="0"/>
  </p:normalViewPr>
  <p:slideViewPr>
    <p:cSldViewPr snapToGrid="0">
      <p:cViewPr varScale="1">
        <p:scale>
          <a:sx n="114" d="100"/>
          <a:sy n="114" d="100"/>
        </p:scale>
        <p:origin x="312" y="12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11/22/2017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11/22/2017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11/22/2017</a:t>
            </a:fld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BAF629-ECA2-4CF3-B790-9D9BDED98269}" type="datetime1">
              <a:rPr lang="en-US" smtClean="0"/>
              <a:pPr/>
              <a:t>11/22/2017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346" y="2693772"/>
            <a:ext cx="9843712" cy="2738791"/>
          </a:xfrm>
        </p:spPr>
        <p:txBody>
          <a:bodyPr>
            <a:normAutofit fontScale="90000"/>
          </a:bodyPr>
          <a:lstStyle/>
          <a:p>
            <a:r>
              <a:rPr lang="en-US" dirty="0"/>
              <a:t>Privacy in </a:t>
            </a:r>
            <a:br>
              <a:rPr lang="en-US" dirty="0"/>
            </a:br>
            <a:r>
              <a:rPr lang="en-US" dirty="0"/>
              <a:t>E-government 2.0: </a:t>
            </a:r>
            <a:br>
              <a:rPr lang="en-US" dirty="0"/>
            </a:br>
            <a:r>
              <a:rPr lang="en-US" dirty="0"/>
              <a:t>The case of Utrecht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Thesis by Maurice Reedijk</a:t>
            </a: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86" y="503853"/>
            <a:ext cx="9644449" cy="1142385"/>
          </a:xfrm>
        </p:spPr>
        <p:txBody>
          <a:bodyPr/>
          <a:lstStyle/>
          <a:p>
            <a:r>
              <a:rPr lang="nl-NL" dirty="0"/>
              <a:t>Methods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9454" y="1646238"/>
            <a:ext cx="10163432" cy="4202626"/>
          </a:xfrm>
        </p:spPr>
        <p:txBody>
          <a:bodyPr>
            <a:normAutofit/>
          </a:bodyPr>
          <a:lstStyle/>
          <a:p>
            <a:r>
              <a:rPr lang="nl-NL" dirty="0"/>
              <a:t>Literature review</a:t>
            </a:r>
          </a:p>
          <a:p>
            <a:r>
              <a:rPr lang="nl-NL" dirty="0"/>
              <a:t>8 semi-structured interviews</a:t>
            </a:r>
          </a:p>
          <a:p>
            <a:pPr lvl="1"/>
            <a:r>
              <a:rPr lang="nl-NL" dirty="0"/>
              <a:t>(non-profit) Privacy professionals</a:t>
            </a:r>
          </a:p>
          <a:p>
            <a:pPr lvl="1"/>
            <a:r>
              <a:rPr lang="nl-NL" dirty="0"/>
              <a:t>Policy makers involved in e-government and privacy</a:t>
            </a:r>
          </a:p>
          <a:p>
            <a:pPr lvl="1"/>
            <a:r>
              <a:rPr lang="nl-NL" dirty="0"/>
              <a:t>Cyber-security professionals </a:t>
            </a:r>
          </a:p>
          <a:p>
            <a:r>
              <a:rPr lang="nl-NL" dirty="0"/>
              <a:t>Participant observation</a:t>
            </a:r>
          </a:p>
          <a:p>
            <a:pPr lvl="1"/>
            <a:r>
              <a:rPr lang="nl-NL" dirty="0"/>
              <a:t>Privacy practicioners community </a:t>
            </a:r>
            <a:r>
              <a:rPr lang="en-US" dirty="0"/>
              <a:t>of CIP</a:t>
            </a:r>
          </a:p>
          <a:p>
            <a:pPr lvl="1"/>
            <a:r>
              <a:rPr lang="en-US" dirty="0"/>
              <a:t>Conference of Bits of Freedom</a:t>
            </a:r>
          </a:p>
          <a:p>
            <a:pPr lvl="1"/>
            <a:r>
              <a:rPr lang="en-US" dirty="0"/>
              <a:t>Live-streamed town council meetings of Utrecht</a:t>
            </a:r>
            <a:endParaRPr lang="nl-NL" dirty="0"/>
          </a:p>
          <a:p>
            <a:endParaRPr lang="en-US" dirty="0"/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6257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Results and conclusion</a:t>
            </a:r>
          </a:p>
        </p:txBody>
      </p:sp>
    </p:spTree>
    <p:extLst>
      <p:ext uri="{BB962C8B-B14F-4D97-AF65-F5344CB8AC3E}">
        <p14:creationId xmlns:p14="http://schemas.microsoft.com/office/powerpoint/2010/main" val="28205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831" y="102487"/>
            <a:ext cx="9601200" cy="1142385"/>
          </a:xfrm>
        </p:spPr>
        <p:txBody>
          <a:bodyPr/>
          <a:lstStyle/>
          <a:p>
            <a:r>
              <a:rPr lang="en-US" dirty="0"/>
              <a:t>Overview of my analysis model for privacy in e-government.</a:t>
            </a:r>
            <a:endParaRPr lang="nl-NL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493" y="1346218"/>
            <a:ext cx="10108422" cy="4736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40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86" y="503853"/>
            <a:ext cx="9644449" cy="1142385"/>
          </a:xfrm>
        </p:spPr>
        <p:txBody>
          <a:bodyPr/>
          <a:lstStyle/>
          <a:p>
            <a:r>
              <a:rPr lang="nl-NL" dirty="0"/>
              <a:t>So what about privacy within Utrecht’s e-government 2.0?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692" y="1646238"/>
            <a:ext cx="10163432" cy="4861654"/>
          </a:xfrm>
        </p:spPr>
        <p:txBody>
          <a:bodyPr>
            <a:normAutofit/>
          </a:bodyPr>
          <a:lstStyle/>
          <a:p>
            <a:r>
              <a:rPr lang="en-US" dirty="0"/>
              <a:t>The transition of Utrecht’s e-government towards the 2.0 model has sparked up the importance of privacy. </a:t>
            </a:r>
            <a:endParaRPr lang="nl-NL" b="1" dirty="0"/>
          </a:p>
          <a:p>
            <a:r>
              <a:rPr lang="nl-NL" b="1" dirty="0"/>
              <a:t>Awareness</a:t>
            </a:r>
          </a:p>
          <a:p>
            <a:pPr lvl="1"/>
            <a:r>
              <a:rPr lang="nl-NL" dirty="0"/>
              <a:t>Privacy Impact Assessments (PIA’s)</a:t>
            </a:r>
          </a:p>
          <a:p>
            <a:pPr lvl="1"/>
            <a:r>
              <a:rPr lang="nl-NL" dirty="0"/>
              <a:t>Privacy by Design</a:t>
            </a:r>
          </a:p>
          <a:p>
            <a:pPr lvl="1"/>
            <a:r>
              <a:rPr lang="nl-NL" dirty="0"/>
              <a:t>Data minimization</a:t>
            </a:r>
          </a:p>
          <a:p>
            <a:r>
              <a:rPr lang="nl-NL" b="1" dirty="0"/>
              <a:t>Transparency</a:t>
            </a:r>
          </a:p>
          <a:p>
            <a:pPr lvl="1"/>
            <a:r>
              <a:rPr lang="nl-NL" dirty="0"/>
              <a:t>When things go wrong</a:t>
            </a:r>
          </a:p>
          <a:p>
            <a:pPr lvl="1"/>
            <a:r>
              <a:rPr lang="nl-NL" dirty="0"/>
              <a:t>Reduce privacy concerns</a:t>
            </a:r>
          </a:p>
          <a:p>
            <a:pPr lvl="1"/>
            <a:r>
              <a:rPr lang="nl-NL" dirty="0"/>
              <a:t>Maintain trust</a:t>
            </a:r>
          </a:p>
          <a:p>
            <a:r>
              <a:rPr lang="nl-NL" b="1" dirty="0"/>
              <a:t>Biggest threat? Information security</a:t>
            </a:r>
          </a:p>
          <a:p>
            <a:pPr lvl="1"/>
            <a:endParaRPr lang="nl-NL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74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301063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Starting point</a:t>
            </a:r>
          </a:p>
          <a:p>
            <a:r>
              <a:rPr lang="en-US" dirty="0"/>
              <a:t>Privacy</a:t>
            </a:r>
          </a:p>
          <a:p>
            <a:r>
              <a:rPr lang="en-US" dirty="0"/>
              <a:t>E-government (2.0)</a:t>
            </a:r>
          </a:p>
          <a:p>
            <a:r>
              <a:rPr lang="en-US" dirty="0"/>
              <a:t>Methods and case</a:t>
            </a:r>
          </a:p>
          <a:p>
            <a:r>
              <a:rPr lang="en-US" dirty="0"/>
              <a:t>Results and conclusion</a:t>
            </a:r>
          </a:p>
          <a:p>
            <a:r>
              <a:rPr lang="en-US" dirty="0"/>
              <a:t>Questions?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Starting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5319"/>
            <a:ext cx="9601200" cy="3805881"/>
          </a:xfrm>
        </p:spPr>
        <p:txBody>
          <a:bodyPr/>
          <a:lstStyle/>
          <a:p>
            <a:r>
              <a:rPr lang="en-US" dirty="0"/>
              <a:t>Digital era</a:t>
            </a:r>
          </a:p>
          <a:p>
            <a:r>
              <a:rPr lang="en-US" dirty="0"/>
              <a:t>Rapidity of technological innovations</a:t>
            </a:r>
          </a:p>
          <a:p>
            <a:r>
              <a:rPr lang="en-US" dirty="0"/>
              <a:t>Possible risks? </a:t>
            </a:r>
            <a:r>
              <a:rPr lang="en-US" dirty="0">
                <a:sym typeface="Wingdings" panose="05000000000000000000" pitchFamily="2" charset="2"/>
              </a:rPr>
              <a:t> Privacy</a:t>
            </a:r>
          </a:p>
          <a:p>
            <a:r>
              <a:rPr lang="en-US" b="1" dirty="0"/>
              <a:t>How does Utrecht’s e-government 2.0 design manage informational privacy as it becomes increasingly capable of storing and collecting large quantities data?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42167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E-government 2.0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99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86" y="503853"/>
            <a:ext cx="9644449" cy="1142385"/>
          </a:xfrm>
        </p:spPr>
        <p:txBody>
          <a:bodyPr/>
          <a:lstStyle/>
          <a:p>
            <a:r>
              <a:rPr lang="nl-NL" dirty="0"/>
              <a:t>Definition, scope and rise of e-government 2.0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9454" y="1646238"/>
            <a:ext cx="10163432" cy="4202626"/>
          </a:xfrm>
        </p:spPr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W</a:t>
            </a:r>
            <a:r>
              <a:rPr lang="en-US" dirty="0"/>
              <a:t>orld Wide Web in the late 1990s </a:t>
            </a:r>
            <a:r>
              <a:rPr lang="en-US" dirty="0">
                <a:sym typeface="Wingdings" panose="05000000000000000000" pitchFamily="2" charset="2"/>
              </a:rPr>
              <a:t> Electronic government</a:t>
            </a:r>
            <a:endParaRPr lang="en-US" dirty="0"/>
          </a:p>
          <a:p>
            <a:r>
              <a:rPr lang="nl-NL" dirty="0"/>
              <a:t>Attitudinal change </a:t>
            </a:r>
            <a:r>
              <a:rPr lang="nl-NL" dirty="0">
                <a:sym typeface="Wingdings" panose="05000000000000000000" pitchFamily="2" charset="2"/>
              </a:rPr>
              <a:t> citizens as consumers that have to be satisified</a:t>
            </a:r>
            <a:endParaRPr lang="nl-NL" dirty="0"/>
          </a:p>
          <a:p>
            <a:r>
              <a:rPr lang="en-US" dirty="0"/>
              <a:t>Web 2.0 technologies</a:t>
            </a:r>
          </a:p>
          <a:p>
            <a:r>
              <a:rPr lang="en-US" dirty="0"/>
              <a:t>Transparency and citizens as active contributors</a:t>
            </a:r>
          </a:p>
          <a:p>
            <a:r>
              <a:rPr lang="en-US" dirty="0"/>
              <a:t>Drawbacks?</a:t>
            </a:r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880699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Privacy</a:t>
            </a:r>
          </a:p>
        </p:txBody>
      </p:sp>
    </p:spTree>
    <p:extLst>
      <p:ext uri="{BB962C8B-B14F-4D97-AF65-F5344CB8AC3E}">
        <p14:creationId xmlns:p14="http://schemas.microsoft.com/office/powerpoint/2010/main" val="236229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Definition, importance and scope of privacy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1646239"/>
            <a:ext cx="10163432" cy="4202626"/>
          </a:xfrm>
        </p:spPr>
        <p:txBody>
          <a:bodyPr/>
          <a:lstStyle/>
          <a:p>
            <a:r>
              <a:rPr lang="en-US" dirty="0"/>
              <a:t>Privacy is a fundamental human right (UDHR)</a:t>
            </a:r>
          </a:p>
          <a:p>
            <a:r>
              <a:rPr lang="en-US" dirty="0"/>
              <a:t>Concept of privacy is ill-defined but well-understood </a:t>
            </a:r>
          </a:p>
          <a:p>
            <a:r>
              <a:rPr lang="nl-NL" dirty="0"/>
              <a:t>Informational privacy</a:t>
            </a:r>
          </a:p>
          <a:p>
            <a:r>
              <a:rPr lang="en-US" dirty="0"/>
              <a:t>The importance of (informational) privacy is fluid</a:t>
            </a:r>
          </a:p>
          <a:p>
            <a:r>
              <a:rPr lang="en-US" dirty="0"/>
              <a:t>GDPR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02857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Utrecht as e-government 2.0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1266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86" y="503853"/>
            <a:ext cx="9644449" cy="1142385"/>
          </a:xfrm>
        </p:spPr>
        <p:txBody>
          <a:bodyPr/>
          <a:lstStyle/>
          <a:p>
            <a:r>
              <a:rPr lang="nl-NL" dirty="0"/>
              <a:t>Utrecht as e-government 2.0. Why?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9454" y="1646238"/>
            <a:ext cx="10163432" cy="4202626"/>
          </a:xfrm>
        </p:spPr>
        <p:txBody>
          <a:bodyPr>
            <a:normAutofit/>
          </a:bodyPr>
          <a:lstStyle/>
          <a:p>
            <a:r>
              <a:rPr lang="nl-NL" dirty="0"/>
              <a:t>Transitioning towards e-goverment 2.0</a:t>
            </a:r>
          </a:p>
          <a:p>
            <a:r>
              <a:rPr lang="nl-NL" dirty="0" err="1"/>
              <a:t>Use</a:t>
            </a:r>
            <a:r>
              <a:rPr lang="nl-NL" dirty="0"/>
              <a:t> of web 2.0 technologies</a:t>
            </a:r>
          </a:p>
          <a:p>
            <a:r>
              <a:rPr lang="nl-NL" dirty="0"/>
              <a:t>Citizen empowerment through projects such as ‘Jij Maakt Utrecht’, ‘Participedia’ and ‘Open Data’</a:t>
            </a:r>
          </a:p>
          <a:p>
            <a:r>
              <a:rPr lang="nl-NL" dirty="0"/>
              <a:t>Data-driven policy approach, such as heatmaps and predictive policing</a:t>
            </a:r>
          </a:p>
          <a:p>
            <a:endParaRPr lang="en-US" dirty="0"/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76738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(widescreen)(2)</Template>
  <TotalTime>293</TotalTime>
  <Words>291</Words>
  <Application>Microsoft Office PowerPoint</Application>
  <PresentationFormat>Breedbeeld</PresentationFormat>
  <Paragraphs>59</Paragraphs>
  <Slides>14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Wingdings</vt:lpstr>
      <vt:lpstr>Diamond Grid 16x9</vt:lpstr>
      <vt:lpstr>Privacy in  E-government 2.0:  The case of Utrecht</vt:lpstr>
      <vt:lpstr>Introduction</vt:lpstr>
      <vt:lpstr>Starting point</vt:lpstr>
      <vt:lpstr>E-government 2.0</vt:lpstr>
      <vt:lpstr>Definition, scope and rise of e-government 2.0</vt:lpstr>
      <vt:lpstr>Privacy</vt:lpstr>
      <vt:lpstr>Definition, importance and scope of privacy</vt:lpstr>
      <vt:lpstr>Utrecht as e-government 2.0</vt:lpstr>
      <vt:lpstr>Utrecht as e-government 2.0. Why?</vt:lpstr>
      <vt:lpstr>Methods</vt:lpstr>
      <vt:lpstr>Results and conclusion</vt:lpstr>
      <vt:lpstr>Overview of my analysis model for privacy in e-government.</vt:lpstr>
      <vt:lpstr>So what about privacy within Utrecht’s e-government 2.0?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Privacy in  E-government 2.0:  The case of Utrecht</dc:title>
  <dc:creator>Maurice Reedijk</dc:creator>
  <cp:lastModifiedBy>Maurice Reedijk</cp:lastModifiedBy>
  <cp:revision>17</cp:revision>
  <dcterms:created xsi:type="dcterms:W3CDTF">2017-11-19T20:53:44Z</dcterms:created>
  <dcterms:modified xsi:type="dcterms:W3CDTF">2017-11-22T14:34:36Z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